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5" r:id="rId10"/>
    <p:sldId id="264" r:id="rId11"/>
    <p:sldId id="267" r:id="rId12"/>
    <p:sldId id="268" r:id="rId13"/>
    <p:sldId id="269" r:id="rId14"/>
    <p:sldId id="270" r:id="rId15"/>
    <p:sldId id="286" r:id="rId16"/>
    <p:sldId id="316" r:id="rId17"/>
    <p:sldId id="288" r:id="rId18"/>
    <p:sldId id="289" r:id="rId19"/>
    <p:sldId id="292" r:id="rId20"/>
    <p:sldId id="290" r:id="rId21"/>
    <p:sldId id="293" r:id="rId22"/>
    <p:sldId id="309" r:id="rId23"/>
    <p:sldId id="294" r:id="rId24"/>
    <p:sldId id="295" r:id="rId25"/>
    <p:sldId id="296" r:id="rId26"/>
    <p:sldId id="298" r:id="rId27"/>
    <p:sldId id="299" r:id="rId28"/>
    <p:sldId id="300" r:id="rId29"/>
    <p:sldId id="306" r:id="rId30"/>
    <p:sldId id="302" r:id="rId31"/>
    <p:sldId id="303" r:id="rId32"/>
    <p:sldId id="307" r:id="rId33"/>
    <p:sldId id="308" r:id="rId34"/>
    <p:sldId id="31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86AFBD-D62F-4997-9FBA-7D2970A99058}">
          <p14:sldIdLst>
            <p14:sldId id="256"/>
            <p14:sldId id="257"/>
            <p14:sldId id="258"/>
            <p14:sldId id="259"/>
            <p14:sldId id="260"/>
            <p14:sldId id="266"/>
            <p14:sldId id="261"/>
            <p14:sldId id="262"/>
            <p14:sldId id="265"/>
            <p14:sldId id="264"/>
            <p14:sldId id="267"/>
            <p14:sldId id="268"/>
            <p14:sldId id="269"/>
            <p14:sldId id="270"/>
            <p14:sldId id="286"/>
            <p14:sldId id="316"/>
            <p14:sldId id="288"/>
            <p14:sldId id="289"/>
            <p14:sldId id="292"/>
            <p14:sldId id="290"/>
            <p14:sldId id="293"/>
            <p14:sldId id="309"/>
            <p14:sldId id="294"/>
            <p14:sldId id="295"/>
            <p14:sldId id="296"/>
            <p14:sldId id="298"/>
            <p14:sldId id="299"/>
            <p14:sldId id="300"/>
            <p14:sldId id="306"/>
            <p14:sldId id="302"/>
            <p14:sldId id="303"/>
            <p14:sldId id="307"/>
            <p14:sldId id="308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5D32A8-944B-5D6A-5E1B-0108B74179BA}" name="Delaney, Erin Lindsey" initials="DEL" userId="S::eridelan@iu.edu::644f9115-5b43-40af-8695-49ff0e5687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05" d="100"/>
          <a:sy n="105" d="100"/>
        </p:scale>
        <p:origin x="120" y="210"/>
      </p:cViewPr>
      <p:guideLst/>
    </p:cSldViewPr>
  </p:slideViewPr>
  <p:outlineViewPr>
    <p:cViewPr>
      <p:scale>
        <a:sx n="33" d="100"/>
        <a:sy n="33" d="100"/>
      </p:scale>
      <p:origin x="0" y="-78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hyperlink" Target="https://kits.iu.edu/UPS" TargetMode="Externa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kits.iu.edu/UPS" TargetMode="External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648A4-3B51-4861-A591-8F91687EB4C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3138E-1AFA-4151-AF46-72CA374338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All samples shipped frozen to NCRAD </a:t>
          </a:r>
          <a:r>
            <a:rPr lang="en-US" b="1" dirty="0">
              <a:solidFill>
                <a:srgbClr val="FF0000"/>
              </a:solidFill>
            </a:rPr>
            <a:t>Monday-Wednesday ONLY</a:t>
          </a:r>
        </a:p>
      </dgm:t>
    </dgm:pt>
    <dgm:pt modelId="{19390E51-3367-4015-8EDC-B0956BFAB7C0}" type="parTrans" cxnId="{ACFCD67E-D7A8-4D3E-883C-1F2945884BF2}">
      <dgm:prSet/>
      <dgm:spPr/>
      <dgm:t>
        <a:bodyPr/>
        <a:lstStyle/>
        <a:p>
          <a:endParaRPr lang="en-US"/>
        </a:p>
      </dgm:t>
    </dgm:pt>
    <dgm:pt modelId="{92AA5BA3-D953-4573-85A4-BF21CB0A1D85}" type="sibTrans" cxnId="{ACFCD67E-D7A8-4D3E-883C-1F2945884BF2}">
      <dgm:prSet/>
      <dgm:spPr/>
      <dgm:t>
        <a:bodyPr/>
        <a:lstStyle/>
        <a:p>
          <a:endParaRPr lang="en-US"/>
        </a:p>
      </dgm:t>
    </dgm:pt>
    <dgm:pt modelId="{F1FBBB02-4507-4BF3-9822-D968C95018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Hold packaged samples in a -80°C freezer until pickup</a:t>
          </a:r>
        </a:p>
      </dgm:t>
    </dgm:pt>
    <dgm:pt modelId="{DE73DAE9-5B57-474D-A893-EDBEB4B1E675}" type="parTrans" cxnId="{6F0A33C5-A022-41A5-9F8D-B525E76DFAD9}">
      <dgm:prSet/>
      <dgm:spPr/>
      <dgm:t>
        <a:bodyPr/>
        <a:lstStyle/>
        <a:p>
          <a:endParaRPr lang="en-US"/>
        </a:p>
      </dgm:t>
    </dgm:pt>
    <dgm:pt modelId="{01A49CB7-BACF-4AA6-9479-C4A19BB4AF26}" type="sibTrans" cxnId="{6F0A33C5-A022-41A5-9F8D-B525E76DFAD9}">
      <dgm:prSet/>
      <dgm:spPr/>
      <dgm:t>
        <a:bodyPr/>
        <a:lstStyle/>
        <a:p>
          <a:endParaRPr lang="en-US"/>
        </a:p>
      </dgm:t>
    </dgm:pt>
    <dgm:pt modelId="{806E4718-6729-4382-8834-D6124EEA64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Include copy of Blood Sample Shipment and Notification Form</a:t>
          </a:r>
        </a:p>
      </dgm:t>
    </dgm:pt>
    <dgm:pt modelId="{08F4C477-59EF-49D8-93DC-F93E2FFE5866}" type="parTrans" cxnId="{A00ED188-49F5-461E-A0CF-E55193EBD538}">
      <dgm:prSet/>
      <dgm:spPr/>
      <dgm:t>
        <a:bodyPr/>
        <a:lstStyle/>
        <a:p>
          <a:endParaRPr lang="en-US"/>
        </a:p>
      </dgm:t>
    </dgm:pt>
    <dgm:pt modelId="{B5D828C7-360C-42DC-AFFF-DA9D297B1D4C}" type="sibTrans" cxnId="{A00ED188-49F5-461E-A0CF-E55193EBD538}">
      <dgm:prSet/>
      <dgm:spPr/>
      <dgm:t>
        <a:bodyPr/>
        <a:lstStyle/>
        <a:p>
          <a:endParaRPr lang="en-US"/>
        </a:p>
      </dgm:t>
    </dgm:pt>
    <dgm:pt modelId="{3DF6A1BB-E62D-4E1F-88CE-CEA340EC07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Batch samples together (8 cryoboxes)</a:t>
          </a:r>
        </a:p>
      </dgm:t>
    </dgm:pt>
    <dgm:pt modelId="{D1FC18C7-9149-40BB-8E4B-B7E082BBF6D8}" type="parTrans" cxnId="{B546F694-7D25-4843-B8BD-961C2B267ECA}">
      <dgm:prSet/>
      <dgm:spPr/>
      <dgm:t>
        <a:bodyPr/>
        <a:lstStyle/>
        <a:p>
          <a:endParaRPr lang="en-US"/>
        </a:p>
      </dgm:t>
    </dgm:pt>
    <dgm:pt modelId="{451F113A-C51E-4059-B6B7-CE9E9A2A78F5}" type="sibTrans" cxnId="{B546F694-7D25-4843-B8BD-961C2B267ECA}">
      <dgm:prSet/>
      <dgm:spPr/>
      <dgm:t>
        <a:bodyPr/>
        <a:lstStyle/>
        <a:p>
          <a:endParaRPr lang="en-US"/>
        </a:p>
      </dgm:t>
    </dgm:pt>
    <dgm:pt modelId="{D46D4D73-A8E6-4C86-A160-8F2BD59E5F8F}" type="pres">
      <dgm:prSet presAssocID="{79A648A4-3B51-4861-A591-8F91687EB4CC}" presName="root" presStyleCnt="0">
        <dgm:presLayoutVars>
          <dgm:dir/>
          <dgm:resizeHandles val="exact"/>
        </dgm:presLayoutVars>
      </dgm:prSet>
      <dgm:spPr/>
    </dgm:pt>
    <dgm:pt modelId="{97DB9CF9-2C21-496D-BBE5-0B5417B5404A}" type="pres">
      <dgm:prSet presAssocID="{4533138E-1AFA-4151-AF46-72CA37433858}" presName="compNode" presStyleCnt="0"/>
      <dgm:spPr/>
    </dgm:pt>
    <dgm:pt modelId="{3939F6F6-1B78-4952-8554-663EA6DFE994}" type="pres">
      <dgm:prSet presAssocID="{4533138E-1AFA-4151-AF46-72CA37433858}" presName="bgRect" presStyleLbl="bgShp" presStyleIdx="0" presStyleCnt="4"/>
      <dgm:spPr/>
    </dgm:pt>
    <dgm:pt modelId="{06AB4B3A-39B5-491E-8359-F42979196EA4}" type="pres">
      <dgm:prSet presAssocID="{4533138E-1AFA-4151-AF46-72CA374338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90119E75-BBA7-4BD7-8516-E1DEC3F4B268}" type="pres">
      <dgm:prSet presAssocID="{4533138E-1AFA-4151-AF46-72CA37433858}" presName="spaceRect" presStyleCnt="0"/>
      <dgm:spPr/>
    </dgm:pt>
    <dgm:pt modelId="{AF19014C-CEA5-4FD3-8C51-BAC61A47096D}" type="pres">
      <dgm:prSet presAssocID="{4533138E-1AFA-4151-AF46-72CA37433858}" presName="parTx" presStyleLbl="revTx" presStyleIdx="0" presStyleCnt="4">
        <dgm:presLayoutVars>
          <dgm:chMax val="0"/>
          <dgm:chPref val="0"/>
        </dgm:presLayoutVars>
      </dgm:prSet>
      <dgm:spPr/>
    </dgm:pt>
    <dgm:pt modelId="{B814338B-B43C-4D95-9BCF-E91D6DC30D4E}" type="pres">
      <dgm:prSet presAssocID="{92AA5BA3-D953-4573-85A4-BF21CB0A1D85}" presName="sibTrans" presStyleCnt="0"/>
      <dgm:spPr/>
    </dgm:pt>
    <dgm:pt modelId="{C104B32D-5FD0-4533-83B0-D588C0A539DE}" type="pres">
      <dgm:prSet presAssocID="{F1FBBB02-4507-4BF3-9822-D968C9501822}" presName="compNode" presStyleCnt="0"/>
      <dgm:spPr/>
    </dgm:pt>
    <dgm:pt modelId="{D0306DDD-A496-43A8-966E-338785CCA301}" type="pres">
      <dgm:prSet presAssocID="{F1FBBB02-4507-4BF3-9822-D968C9501822}" presName="bgRect" presStyleLbl="bgShp" presStyleIdx="1" presStyleCnt="4"/>
      <dgm:spPr/>
    </dgm:pt>
    <dgm:pt modelId="{4FD59711-8CF3-4A78-AC2A-43E5F576EBC8}" type="pres">
      <dgm:prSet presAssocID="{F1FBBB02-4507-4BF3-9822-D968C950182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47A99509-D39A-44C8-8189-E69CEC142153}" type="pres">
      <dgm:prSet presAssocID="{F1FBBB02-4507-4BF3-9822-D968C9501822}" presName="spaceRect" presStyleCnt="0"/>
      <dgm:spPr/>
    </dgm:pt>
    <dgm:pt modelId="{4B17F01E-F6BE-47CB-95FA-BE9894C48B84}" type="pres">
      <dgm:prSet presAssocID="{F1FBBB02-4507-4BF3-9822-D968C9501822}" presName="parTx" presStyleLbl="revTx" presStyleIdx="1" presStyleCnt="4">
        <dgm:presLayoutVars>
          <dgm:chMax val="0"/>
          <dgm:chPref val="0"/>
        </dgm:presLayoutVars>
      </dgm:prSet>
      <dgm:spPr/>
    </dgm:pt>
    <dgm:pt modelId="{E82A97F0-F4DD-4E7B-88C4-F0B65CFF30FA}" type="pres">
      <dgm:prSet presAssocID="{01A49CB7-BACF-4AA6-9479-C4A19BB4AF26}" presName="sibTrans" presStyleCnt="0"/>
      <dgm:spPr/>
    </dgm:pt>
    <dgm:pt modelId="{8247C037-663F-4345-B2C4-93FDE15F7384}" type="pres">
      <dgm:prSet presAssocID="{806E4718-6729-4382-8834-D6124EEA6401}" presName="compNode" presStyleCnt="0"/>
      <dgm:spPr/>
    </dgm:pt>
    <dgm:pt modelId="{0B8CB043-5983-41AC-B8C3-D8A566E382A3}" type="pres">
      <dgm:prSet presAssocID="{806E4718-6729-4382-8834-D6124EEA6401}" presName="bgRect" presStyleLbl="bgShp" presStyleIdx="2" presStyleCnt="4"/>
      <dgm:spPr/>
    </dgm:pt>
    <dgm:pt modelId="{E0AE0C0D-2D53-4607-97B4-872F3449313E}" type="pres">
      <dgm:prSet presAssocID="{806E4718-6729-4382-8834-D6124EEA64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4F21B2D-7FA9-42DB-80CF-010AB1FA509A}" type="pres">
      <dgm:prSet presAssocID="{806E4718-6729-4382-8834-D6124EEA6401}" presName="spaceRect" presStyleCnt="0"/>
      <dgm:spPr/>
    </dgm:pt>
    <dgm:pt modelId="{A0C34E4A-8919-49C9-80E7-E445169EDD29}" type="pres">
      <dgm:prSet presAssocID="{806E4718-6729-4382-8834-D6124EEA6401}" presName="parTx" presStyleLbl="revTx" presStyleIdx="2" presStyleCnt="4">
        <dgm:presLayoutVars>
          <dgm:chMax val="0"/>
          <dgm:chPref val="0"/>
        </dgm:presLayoutVars>
      </dgm:prSet>
      <dgm:spPr/>
    </dgm:pt>
    <dgm:pt modelId="{354185C3-2725-443C-A724-6F7104BFD316}" type="pres">
      <dgm:prSet presAssocID="{B5D828C7-360C-42DC-AFFF-DA9D297B1D4C}" presName="sibTrans" presStyleCnt="0"/>
      <dgm:spPr/>
    </dgm:pt>
    <dgm:pt modelId="{7967B1F3-D25C-4BB1-B4B3-F7A6F8444258}" type="pres">
      <dgm:prSet presAssocID="{3DF6A1BB-E62D-4E1F-88CE-CEA340EC0771}" presName="compNode" presStyleCnt="0"/>
      <dgm:spPr/>
    </dgm:pt>
    <dgm:pt modelId="{CE7581AE-1641-4BC4-98B1-87631D68A279}" type="pres">
      <dgm:prSet presAssocID="{3DF6A1BB-E62D-4E1F-88CE-CEA340EC0771}" presName="bgRect" presStyleLbl="bgShp" presStyleIdx="3" presStyleCnt="4"/>
      <dgm:spPr/>
    </dgm:pt>
    <dgm:pt modelId="{BD5B48C4-E157-4ED4-BD7C-42C0E7D5CD34}" type="pres">
      <dgm:prSet presAssocID="{3DF6A1BB-E62D-4E1F-88CE-CEA340EC07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7F7F195C-6DD8-4398-9D83-06E67D60E4D8}" type="pres">
      <dgm:prSet presAssocID="{3DF6A1BB-E62D-4E1F-88CE-CEA340EC0771}" presName="spaceRect" presStyleCnt="0"/>
      <dgm:spPr/>
    </dgm:pt>
    <dgm:pt modelId="{CFF4A924-9A6E-4170-BB36-8A364EF27B1A}" type="pres">
      <dgm:prSet presAssocID="{3DF6A1BB-E62D-4E1F-88CE-CEA340EC077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8477B00-1F39-44BD-8AF3-9FAC231A8ECC}" type="presOf" srcId="{3DF6A1BB-E62D-4E1F-88CE-CEA340EC0771}" destId="{CFF4A924-9A6E-4170-BB36-8A364EF27B1A}" srcOrd="0" destOrd="0" presId="urn:microsoft.com/office/officeart/2018/2/layout/IconVerticalSolidList"/>
    <dgm:cxn modelId="{24004836-7531-4C4D-AAC1-E7E8CFFEAC4A}" type="presOf" srcId="{79A648A4-3B51-4861-A591-8F91687EB4CC}" destId="{D46D4D73-A8E6-4C86-A160-8F2BD59E5F8F}" srcOrd="0" destOrd="0" presId="urn:microsoft.com/office/officeart/2018/2/layout/IconVerticalSolidList"/>
    <dgm:cxn modelId="{96348F4A-30A8-4DCE-A2F1-06C1754016FE}" type="presOf" srcId="{806E4718-6729-4382-8834-D6124EEA6401}" destId="{A0C34E4A-8919-49C9-80E7-E445169EDD29}" srcOrd="0" destOrd="0" presId="urn:microsoft.com/office/officeart/2018/2/layout/IconVerticalSolidList"/>
    <dgm:cxn modelId="{ACFCD67E-D7A8-4D3E-883C-1F2945884BF2}" srcId="{79A648A4-3B51-4861-A591-8F91687EB4CC}" destId="{4533138E-1AFA-4151-AF46-72CA37433858}" srcOrd="0" destOrd="0" parTransId="{19390E51-3367-4015-8EDC-B0956BFAB7C0}" sibTransId="{92AA5BA3-D953-4573-85A4-BF21CB0A1D85}"/>
    <dgm:cxn modelId="{A00ED188-49F5-461E-A0CF-E55193EBD538}" srcId="{79A648A4-3B51-4861-A591-8F91687EB4CC}" destId="{806E4718-6729-4382-8834-D6124EEA6401}" srcOrd="2" destOrd="0" parTransId="{08F4C477-59EF-49D8-93DC-F93E2FFE5866}" sibTransId="{B5D828C7-360C-42DC-AFFF-DA9D297B1D4C}"/>
    <dgm:cxn modelId="{B546F694-7D25-4843-B8BD-961C2B267ECA}" srcId="{79A648A4-3B51-4861-A591-8F91687EB4CC}" destId="{3DF6A1BB-E62D-4E1F-88CE-CEA340EC0771}" srcOrd="3" destOrd="0" parTransId="{D1FC18C7-9149-40BB-8E4B-B7E082BBF6D8}" sibTransId="{451F113A-C51E-4059-B6B7-CE9E9A2A78F5}"/>
    <dgm:cxn modelId="{D05857A0-CCEE-407B-BF34-4BCD07FB6708}" type="presOf" srcId="{4533138E-1AFA-4151-AF46-72CA37433858}" destId="{AF19014C-CEA5-4FD3-8C51-BAC61A47096D}" srcOrd="0" destOrd="0" presId="urn:microsoft.com/office/officeart/2018/2/layout/IconVerticalSolidList"/>
    <dgm:cxn modelId="{63E223B0-B795-4175-A6BE-1249968F7C94}" type="presOf" srcId="{F1FBBB02-4507-4BF3-9822-D968C9501822}" destId="{4B17F01E-F6BE-47CB-95FA-BE9894C48B84}" srcOrd="0" destOrd="0" presId="urn:microsoft.com/office/officeart/2018/2/layout/IconVerticalSolidList"/>
    <dgm:cxn modelId="{6F0A33C5-A022-41A5-9F8D-B525E76DFAD9}" srcId="{79A648A4-3B51-4861-A591-8F91687EB4CC}" destId="{F1FBBB02-4507-4BF3-9822-D968C9501822}" srcOrd="1" destOrd="0" parTransId="{DE73DAE9-5B57-474D-A893-EDBEB4B1E675}" sibTransId="{01A49CB7-BACF-4AA6-9479-C4A19BB4AF26}"/>
    <dgm:cxn modelId="{58F1F198-8B9C-4429-A334-B9444E698CF9}" type="presParOf" srcId="{D46D4D73-A8E6-4C86-A160-8F2BD59E5F8F}" destId="{97DB9CF9-2C21-496D-BBE5-0B5417B5404A}" srcOrd="0" destOrd="0" presId="urn:microsoft.com/office/officeart/2018/2/layout/IconVerticalSolidList"/>
    <dgm:cxn modelId="{14657B66-EAE8-4456-92D3-7FEC43799517}" type="presParOf" srcId="{97DB9CF9-2C21-496D-BBE5-0B5417B5404A}" destId="{3939F6F6-1B78-4952-8554-663EA6DFE994}" srcOrd="0" destOrd="0" presId="urn:microsoft.com/office/officeart/2018/2/layout/IconVerticalSolidList"/>
    <dgm:cxn modelId="{6508E581-E0B2-402D-ACF0-8F77BF7F3ABE}" type="presParOf" srcId="{97DB9CF9-2C21-496D-BBE5-0B5417B5404A}" destId="{06AB4B3A-39B5-491E-8359-F42979196EA4}" srcOrd="1" destOrd="0" presId="urn:microsoft.com/office/officeart/2018/2/layout/IconVerticalSolidList"/>
    <dgm:cxn modelId="{8E6959A0-62E1-4CFD-ABA1-B784AAF52EEC}" type="presParOf" srcId="{97DB9CF9-2C21-496D-BBE5-0B5417B5404A}" destId="{90119E75-BBA7-4BD7-8516-E1DEC3F4B268}" srcOrd="2" destOrd="0" presId="urn:microsoft.com/office/officeart/2018/2/layout/IconVerticalSolidList"/>
    <dgm:cxn modelId="{02FE0A1F-8A0F-468C-B680-9083B958642E}" type="presParOf" srcId="{97DB9CF9-2C21-496D-BBE5-0B5417B5404A}" destId="{AF19014C-CEA5-4FD3-8C51-BAC61A47096D}" srcOrd="3" destOrd="0" presId="urn:microsoft.com/office/officeart/2018/2/layout/IconVerticalSolidList"/>
    <dgm:cxn modelId="{50AE2539-6736-42E7-9F98-156421DC8F45}" type="presParOf" srcId="{D46D4D73-A8E6-4C86-A160-8F2BD59E5F8F}" destId="{B814338B-B43C-4D95-9BCF-E91D6DC30D4E}" srcOrd="1" destOrd="0" presId="urn:microsoft.com/office/officeart/2018/2/layout/IconVerticalSolidList"/>
    <dgm:cxn modelId="{0635D0D9-A44E-47C6-BB99-8E6C06CF47C9}" type="presParOf" srcId="{D46D4D73-A8E6-4C86-A160-8F2BD59E5F8F}" destId="{C104B32D-5FD0-4533-83B0-D588C0A539DE}" srcOrd="2" destOrd="0" presId="urn:microsoft.com/office/officeart/2018/2/layout/IconVerticalSolidList"/>
    <dgm:cxn modelId="{636D1527-F26A-4EE7-BA54-DA60E576B0C4}" type="presParOf" srcId="{C104B32D-5FD0-4533-83B0-D588C0A539DE}" destId="{D0306DDD-A496-43A8-966E-338785CCA301}" srcOrd="0" destOrd="0" presId="urn:microsoft.com/office/officeart/2018/2/layout/IconVerticalSolidList"/>
    <dgm:cxn modelId="{202ACEDE-5F97-4998-81FA-0EE75F048B3B}" type="presParOf" srcId="{C104B32D-5FD0-4533-83B0-D588C0A539DE}" destId="{4FD59711-8CF3-4A78-AC2A-43E5F576EBC8}" srcOrd="1" destOrd="0" presId="urn:microsoft.com/office/officeart/2018/2/layout/IconVerticalSolidList"/>
    <dgm:cxn modelId="{09639C6F-96FB-43CB-B791-2BFAF89F6E10}" type="presParOf" srcId="{C104B32D-5FD0-4533-83B0-D588C0A539DE}" destId="{47A99509-D39A-44C8-8189-E69CEC142153}" srcOrd="2" destOrd="0" presId="urn:microsoft.com/office/officeart/2018/2/layout/IconVerticalSolidList"/>
    <dgm:cxn modelId="{25B52ABF-8AC3-476F-A7A2-F1E7DA6332A9}" type="presParOf" srcId="{C104B32D-5FD0-4533-83B0-D588C0A539DE}" destId="{4B17F01E-F6BE-47CB-95FA-BE9894C48B84}" srcOrd="3" destOrd="0" presId="urn:microsoft.com/office/officeart/2018/2/layout/IconVerticalSolidList"/>
    <dgm:cxn modelId="{E701C243-709E-426F-B150-164B975DBC4B}" type="presParOf" srcId="{D46D4D73-A8E6-4C86-A160-8F2BD59E5F8F}" destId="{E82A97F0-F4DD-4E7B-88C4-F0B65CFF30FA}" srcOrd="3" destOrd="0" presId="urn:microsoft.com/office/officeart/2018/2/layout/IconVerticalSolidList"/>
    <dgm:cxn modelId="{2DCE00C3-9158-4AEB-889D-5A1124632A45}" type="presParOf" srcId="{D46D4D73-A8E6-4C86-A160-8F2BD59E5F8F}" destId="{8247C037-663F-4345-B2C4-93FDE15F7384}" srcOrd="4" destOrd="0" presId="urn:microsoft.com/office/officeart/2018/2/layout/IconVerticalSolidList"/>
    <dgm:cxn modelId="{FB76D7A4-8DDA-43F1-B010-E5184BBE502A}" type="presParOf" srcId="{8247C037-663F-4345-B2C4-93FDE15F7384}" destId="{0B8CB043-5983-41AC-B8C3-D8A566E382A3}" srcOrd="0" destOrd="0" presId="urn:microsoft.com/office/officeart/2018/2/layout/IconVerticalSolidList"/>
    <dgm:cxn modelId="{420529EE-31EC-4BAA-81E3-FF6B1731E6A4}" type="presParOf" srcId="{8247C037-663F-4345-B2C4-93FDE15F7384}" destId="{E0AE0C0D-2D53-4607-97B4-872F3449313E}" srcOrd="1" destOrd="0" presId="urn:microsoft.com/office/officeart/2018/2/layout/IconVerticalSolidList"/>
    <dgm:cxn modelId="{F756B543-ACDF-4893-A481-7229F81919E9}" type="presParOf" srcId="{8247C037-663F-4345-B2C4-93FDE15F7384}" destId="{E4F21B2D-7FA9-42DB-80CF-010AB1FA509A}" srcOrd="2" destOrd="0" presId="urn:microsoft.com/office/officeart/2018/2/layout/IconVerticalSolidList"/>
    <dgm:cxn modelId="{9164B967-E9E0-404A-929D-6C28B7ABCCCE}" type="presParOf" srcId="{8247C037-663F-4345-B2C4-93FDE15F7384}" destId="{A0C34E4A-8919-49C9-80E7-E445169EDD29}" srcOrd="3" destOrd="0" presId="urn:microsoft.com/office/officeart/2018/2/layout/IconVerticalSolidList"/>
    <dgm:cxn modelId="{4BEE6AA3-B944-40BD-8067-9E9EB05BF102}" type="presParOf" srcId="{D46D4D73-A8E6-4C86-A160-8F2BD59E5F8F}" destId="{354185C3-2725-443C-A724-6F7104BFD316}" srcOrd="5" destOrd="0" presId="urn:microsoft.com/office/officeart/2018/2/layout/IconVerticalSolidList"/>
    <dgm:cxn modelId="{E10B72B6-8CB9-435A-B9A3-1639F269CB67}" type="presParOf" srcId="{D46D4D73-A8E6-4C86-A160-8F2BD59E5F8F}" destId="{7967B1F3-D25C-4BB1-B4B3-F7A6F8444258}" srcOrd="6" destOrd="0" presId="urn:microsoft.com/office/officeart/2018/2/layout/IconVerticalSolidList"/>
    <dgm:cxn modelId="{E652A268-00D0-4628-8987-9CDD06862830}" type="presParOf" srcId="{7967B1F3-D25C-4BB1-B4B3-F7A6F8444258}" destId="{CE7581AE-1641-4BC4-98B1-87631D68A279}" srcOrd="0" destOrd="0" presId="urn:microsoft.com/office/officeart/2018/2/layout/IconVerticalSolidList"/>
    <dgm:cxn modelId="{3D5262FD-FA8B-4798-95B8-C4731F9A3C19}" type="presParOf" srcId="{7967B1F3-D25C-4BB1-B4B3-F7A6F8444258}" destId="{BD5B48C4-E157-4ED4-BD7C-42C0E7D5CD34}" srcOrd="1" destOrd="0" presId="urn:microsoft.com/office/officeart/2018/2/layout/IconVerticalSolidList"/>
    <dgm:cxn modelId="{17DA9E1C-49E8-4C7F-AB0A-D01ADA609881}" type="presParOf" srcId="{7967B1F3-D25C-4BB1-B4B3-F7A6F8444258}" destId="{7F7F195C-6DD8-4398-9D83-06E67D60E4D8}" srcOrd="2" destOrd="0" presId="urn:microsoft.com/office/officeart/2018/2/layout/IconVerticalSolidList"/>
    <dgm:cxn modelId="{220333EF-C874-4A22-97B1-484BAA3E51E7}" type="presParOf" srcId="{7967B1F3-D25C-4BB1-B4B3-F7A6F8444258}" destId="{CFF4A924-9A6E-4170-BB36-8A364EF27B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D4CF6-10B6-44DA-B51A-883F9C31F9E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5A8EAD3-4D03-4677-9ED5-59AB9D605C94}">
      <dgm:prSet/>
      <dgm:spPr/>
      <dgm:t>
        <a:bodyPr/>
        <a:lstStyle/>
        <a:p>
          <a:r>
            <a:rPr lang="en-US" dirty="0"/>
            <a:t>Log into the ShipExec Thin Client: </a:t>
          </a:r>
          <a:r>
            <a:rPr lang="en-US" dirty="0">
              <a:hlinkClick xmlns:r="http://schemas.openxmlformats.org/officeDocument/2006/relationships" r:id="rId1"/>
            </a:rPr>
            <a:t>https://kits.iu.edu/UPS</a:t>
          </a:r>
          <a:endParaRPr lang="en-US" dirty="0"/>
        </a:p>
      </dgm:t>
    </dgm:pt>
    <dgm:pt modelId="{DF9E424E-8EB9-4121-BD26-B5D2455685DF}" type="parTrans" cxnId="{ED27E1D2-51C0-4F6F-9230-8DEBCB63E147}">
      <dgm:prSet/>
      <dgm:spPr/>
      <dgm:t>
        <a:bodyPr/>
        <a:lstStyle/>
        <a:p>
          <a:endParaRPr lang="en-US"/>
        </a:p>
      </dgm:t>
    </dgm:pt>
    <dgm:pt modelId="{ED172ED6-6DE8-4DF2-B40E-29FDFAD3B764}" type="sibTrans" cxnId="{ED27E1D2-51C0-4F6F-9230-8DEBCB63E147}">
      <dgm:prSet/>
      <dgm:spPr/>
      <dgm:t>
        <a:bodyPr/>
        <a:lstStyle/>
        <a:p>
          <a:endParaRPr lang="en-US"/>
        </a:p>
      </dgm:t>
    </dgm:pt>
    <dgm:pt modelId="{4663BB69-A650-439F-ACA4-5194FC32F63D}">
      <dgm:prSet/>
      <dgm:spPr/>
      <dgm:t>
        <a:bodyPr/>
        <a:lstStyle/>
        <a:p>
          <a:r>
            <a:rPr lang="en-US" dirty="0"/>
            <a:t>Click on the “Shipping” dropdown and click on “Shipping and Rating”</a:t>
          </a:r>
        </a:p>
      </dgm:t>
    </dgm:pt>
    <dgm:pt modelId="{F5338215-28A0-42B9-A052-AAC22FCC67F6}" type="parTrans" cxnId="{B54B43B4-E0C2-45A3-9BA5-A040289AA795}">
      <dgm:prSet/>
      <dgm:spPr/>
      <dgm:t>
        <a:bodyPr/>
        <a:lstStyle/>
        <a:p>
          <a:endParaRPr lang="en-US"/>
        </a:p>
      </dgm:t>
    </dgm:pt>
    <dgm:pt modelId="{1AE2AE5E-87C6-4DA7-875D-7C063E1A78BB}" type="sibTrans" cxnId="{B54B43B4-E0C2-45A3-9BA5-A040289AA795}">
      <dgm:prSet/>
      <dgm:spPr/>
      <dgm:t>
        <a:bodyPr/>
        <a:lstStyle/>
        <a:p>
          <a:endParaRPr lang="en-US"/>
        </a:p>
      </dgm:t>
    </dgm:pt>
    <dgm:pt modelId="{300659E6-86F5-473C-9CD9-83604073AF98}" type="pres">
      <dgm:prSet presAssocID="{F38D4CF6-10B6-44DA-B51A-883F9C31F9E7}" presName="root" presStyleCnt="0">
        <dgm:presLayoutVars>
          <dgm:dir/>
          <dgm:resizeHandles val="exact"/>
        </dgm:presLayoutVars>
      </dgm:prSet>
      <dgm:spPr/>
    </dgm:pt>
    <dgm:pt modelId="{F3EA5E1D-70B7-4D1B-9BF9-7FA27B538B9F}" type="pres">
      <dgm:prSet presAssocID="{F5A8EAD3-4D03-4677-9ED5-59AB9D605C94}" presName="compNode" presStyleCnt="0"/>
      <dgm:spPr/>
    </dgm:pt>
    <dgm:pt modelId="{A0F961C1-60AB-4406-A05F-5BC6409D7BCA}" type="pres">
      <dgm:prSet presAssocID="{F5A8EAD3-4D03-4677-9ED5-59AB9D605C94}" presName="bgRect" presStyleLbl="bgShp" presStyleIdx="0" presStyleCnt="2"/>
      <dgm:spPr/>
    </dgm:pt>
    <dgm:pt modelId="{83125581-6466-46D0-B358-98F40CE132BF}" type="pres">
      <dgm:prSet presAssocID="{F5A8EAD3-4D03-4677-9ED5-59AB9D605C94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1298FAF6-DB94-4EE3-8812-B58A2B8311BA}" type="pres">
      <dgm:prSet presAssocID="{F5A8EAD3-4D03-4677-9ED5-59AB9D605C94}" presName="spaceRect" presStyleCnt="0"/>
      <dgm:spPr/>
    </dgm:pt>
    <dgm:pt modelId="{E5902175-CBC8-4059-B033-010F56BBFBB0}" type="pres">
      <dgm:prSet presAssocID="{F5A8EAD3-4D03-4677-9ED5-59AB9D605C94}" presName="parTx" presStyleLbl="revTx" presStyleIdx="0" presStyleCnt="2">
        <dgm:presLayoutVars>
          <dgm:chMax val="0"/>
          <dgm:chPref val="0"/>
        </dgm:presLayoutVars>
      </dgm:prSet>
      <dgm:spPr/>
    </dgm:pt>
    <dgm:pt modelId="{0431DD73-DC17-471B-81D1-4B8C56610924}" type="pres">
      <dgm:prSet presAssocID="{ED172ED6-6DE8-4DF2-B40E-29FDFAD3B764}" presName="sibTrans" presStyleCnt="0"/>
      <dgm:spPr/>
    </dgm:pt>
    <dgm:pt modelId="{75A19646-FC31-49CD-8319-5C827F5C3BFE}" type="pres">
      <dgm:prSet presAssocID="{4663BB69-A650-439F-ACA4-5194FC32F63D}" presName="compNode" presStyleCnt="0"/>
      <dgm:spPr/>
    </dgm:pt>
    <dgm:pt modelId="{DEFEF892-662B-4004-B33B-23DBBC338977}" type="pres">
      <dgm:prSet presAssocID="{4663BB69-A650-439F-ACA4-5194FC32F63D}" presName="bgRect" presStyleLbl="bgShp" presStyleIdx="1" presStyleCnt="2"/>
      <dgm:spPr/>
    </dgm:pt>
    <dgm:pt modelId="{91AAA567-1A62-4D53-A642-9D4AE4FD3E03}" type="pres">
      <dgm:prSet presAssocID="{4663BB69-A650-439F-ACA4-5194FC32F63D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A6C476BC-8D57-4C7A-8133-4CF92AF19D98}" type="pres">
      <dgm:prSet presAssocID="{4663BB69-A650-439F-ACA4-5194FC32F63D}" presName="spaceRect" presStyleCnt="0"/>
      <dgm:spPr/>
    </dgm:pt>
    <dgm:pt modelId="{7676BD12-5652-4A62-82D8-025B9B5932E0}" type="pres">
      <dgm:prSet presAssocID="{4663BB69-A650-439F-ACA4-5194FC32F63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287A110-E469-42AA-8960-4D0C41985BED}" type="presOf" srcId="{4663BB69-A650-439F-ACA4-5194FC32F63D}" destId="{7676BD12-5652-4A62-82D8-025B9B5932E0}" srcOrd="0" destOrd="0" presId="urn:microsoft.com/office/officeart/2018/2/layout/IconVerticalSolidList"/>
    <dgm:cxn modelId="{7632198F-B670-42E5-8936-A8E4B757B401}" type="presOf" srcId="{F38D4CF6-10B6-44DA-B51A-883F9C31F9E7}" destId="{300659E6-86F5-473C-9CD9-83604073AF98}" srcOrd="0" destOrd="0" presId="urn:microsoft.com/office/officeart/2018/2/layout/IconVerticalSolidList"/>
    <dgm:cxn modelId="{B54B43B4-E0C2-45A3-9BA5-A040289AA795}" srcId="{F38D4CF6-10B6-44DA-B51A-883F9C31F9E7}" destId="{4663BB69-A650-439F-ACA4-5194FC32F63D}" srcOrd="1" destOrd="0" parTransId="{F5338215-28A0-42B9-A052-AAC22FCC67F6}" sibTransId="{1AE2AE5E-87C6-4DA7-875D-7C063E1A78BB}"/>
    <dgm:cxn modelId="{ED27E1D2-51C0-4F6F-9230-8DEBCB63E147}" srcId="{F38D4CF6-10B6-44DA-B51A-883F9C31F9E7}" destId="{F5A8EAD3-4D03-4677-9ED5-59AB9D605C94}" srcOrd="0" destOrd="0" parTransId="{DF9E424E-8EB9-4121-BD26-B5D2455685DF}" sibTransId="{ED172ED6-6DE8-4DF2-B40E-29FDFAD3B764}"/>
    <dgm:cxn modelId="{618A33D8-2D60-412D-89BF-86DBD6A2DA46}" type="presOf" srcId="{F5A8EAD3-4D03-4677-9ED5-59AB9D605C94}" destId="{E5902175-CBC8-4059-B033-010F56BBFBB0}" srcOrd="0" destOrd="0" presId="urn:microsoft.com/office/officeart/2018/2/layout/IconVerticalSolidList"/>
    <dgm:cxn modelId="{5BD4C283-60F1-47B4-895E-BAF542D43D9C}" type="presParOf" srcId="{300659E6-86F5-473C-9CD9-83604073AF98}" destId="{F3EA5E1D-70B7-4D1B-9BF9-7FA27B538B9F}" srcOrd="0" destOrd="0" presId="urn:microsoft.com/office/officeart/2018/2/layout/IconVerticalSolidList"/>
    <dgm:cxn modelId="{8C2DF2EE-9418-4FF0-A5E0-9953AADE8231}" type="presParOf" srcId="{F3EA5E1D-70B7-4D1B-9BF9-7FA27B538B9F}" destId="{A0F961C1-60AB-4406-A05F-5BC6409D7BCA}" srcOrd="0" destOrd="0" presId="urn:microsoft.com/office/officeart/2018/2/layout/IconVerticalSolidList"/>
    <dgm:cxn modelId="{30C5565C-FB7B-4344-8957-707E69AAFA94}" type="presParOf" srcId="{F3EA5E1D-70B7-4D1B-9BF9-7FA27B538B9F}" destId="{83125581-6466-46D0-B358-98F40CE132BF}" srcOrd="1" destOrd="0" presId="urn:microsoft.com/office/officeart/2018/2/layout/IconVerticalSolidList"/>
    <dgm:cxn modelId="{A9FBB256-85B6-4FBB-A631-71ABBCE2B94D}" type="presParOf" srcId="{F3EA5E1D-70B7-4D1B-9BF9-7FA27B538B9F}" destId="{1298FAF6-DB94-4EE3-8812-B58A2B8311BA}" srcOrd="2" destOrd="0" presId="urn:microsoft.com/office/officeart/2018/2/layout/IconVerticalSolidList"/>
    <dgm:cxn modelId="{E5F4DB70-4D29-4AD8-A3B0-6E210D11DB5F}" type="presParOf" srcId="{F3EA5E1D-70B7-4D1B-9BF9-7FA27B538B9F}" destId="{E5902175-CBC8-4059-B033-010F56BBFBB0}" srcOrd="3" destOrd="0" presId="urn:microsoft.com/office/officeart/2018/2/layout/IconVerticalSolidList"/>
    <dgm:cxn modelId="{06F76283-7072-4A31-80BF-4F4BC3A66A1E}" type="presParOf" srcId="{300659E6-86F5-473C-9CD9-83604073AF98}" destId="{0431DD73-DC17-471B-81D1-4B8C56610924}" srcOrd="1" destOrd="0" presId="urn:microsoft.com/office/officeart/2018/2/layout/IconVerticalSolidList"/>
    <dgm:cxn modelId="{F8ADD838-7885-4058-8A25-F6AD8A748BBE}" type="presParOf" srcId="{300659E6-86F5-473C-9CD9-83604073AF98}" destId="{75A19646-FC31-49CD-8319-5C827F5C3BFE}" srcOrd="2" destOrd="0" presId="urn:microsoft.com/office/officeart/2018/2/layout/IconVerticalSolidList"/>
    <dgm:cxn modelId="{6E92EBED-5F9E-4202-A0F2-653516A692C6}" type="presParOf" srcId="{75A19646-FC31-49CD-8319-5C827F5C3BFE}" destId="{DEFEF892-662B-4004-B33B-23DBBC338977}" srcOrd="0" destOrd="0" presId="urn:microsoft.com/office/officeart/2018/2/layout/IconVerticalSolidList"/>
    <dgm:cxn modelId="{F53BE9E6-6D93-4621-828E-9FD18A57B53F}" type="presParOf" srcId="{75A19646-FC31-49CD-8319-5C827F5C3BFE}" destId="{91AAA567-1A62-4D53-A642-9D4AE4FD3E03}" srcOrd="1" destOrd="0" presId="urn:microsoft.com/office/officeart/2018/2/layout/IconVerticalSolidList"/>
    <dgm:cxn modelId="{97EAC996-2E44-4C18-A924-9011F88475E4}" type="presParOf" srcId="{75A19646-FC31-49CD-8319-5C827F5C3BFE}" destId="{A6C476BC-8D57-4C7A-8133-4CF92AF19D98}" srcOrd="2" destOrd="0" presId="urn:microsoft.com/office/officeart/2018/2/layout/IconVerticalSolidList"/>
    <dgm:cxn modelId="{30F80B88-E66C-458C-92B5-E7DB95D87CDF}" type="presParOf" srcId="{75A19646-FC31-49CD-8319-5C827F5C3BFE}" destId="{7676BD12-5652-4A62-82D8-025B9B5932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9F6F6-1B78-4952-8554-663EA6DFE994}">
      <dsp:nvSpPr>
        <dsp:cNvPr id="0" name=""/>
        <dsp:cNvSpPr/>
      </dsp:nvSpPr>
      <dsp:spPr>
        <a:xfrm>
          <a:off x="0" y="2481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B4B3A-39B5-491E-8359-F42979196EA4}">
      <dsp:nvSpPr>
        <dsp:cNvPr id="0" name=""/>
        <dsp:cNvSpPr/>
      </dsp:nvSpPr>
      <dsp:spPr>
        <a:xfrm>
          <a:off x="380479" y="285483"/>
          <a:ext cx="691781" cy="691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9014C-CEA5-4FD3-8C51-BAC61A47096D}">
      <dsp:nvSpPr>
        <dsp:cNvPr id="0" name=""/>
        <dsp:cNvSpPr/>
      </dsp:nvSpPr>
      <dsp:spPr>
        <a:xfrm>
          <a:off x="1452740" y="2481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All samples shipped frozen to NCRAD </a:t>
          </a:r>
          <a:r>
            <a:rPr lang="en-US" sz="2200" b="1" kern="1200" dirty="0">
              <a:solidFill>
                <a:srgbClr val="FF0000"/>
              </a:solidFill>
            </a:rPr>
            <a:t>Monday-Wednesday ONLY</a:t>
          </a:r>
        </a:p>
      </dsp:txBody>
      <dsp:txXfrm>
        <a:off x="1452740" y="2481"/>
        <a:ext cx="6178608" cy="1257783"/>
      </dsp:txXfrm>
    </dsp:sp>
    <dsp:sp modelId="{D0306DDD-A496-43A8-966E-338785CCA301}">
      <dsp:nvSpPr>
        <dsp:cNvPr id="0" name=""/>
        <dsp:cNvSpPr/>
      </dsp:nvSpPr>
      <dsp:spPr>
        <a:xfrm>
          <a:off x="0" y="1574711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59711-8CF3-4A78-AC2A-43E5F576EBC8}">
      <dsp:nvSpPr>
        <dsp:cNvPr id="0" name=""/>
        <dsp:cNvSpPr/>
      </dsp:nvSpPr>
      <dsp:spPr>
        <a:xfrm>
          <a:off x="380479" y="1857712"/>
          <a:ext cx="691781" cy="6917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7F01E-F6BE-47CB-95FA-BE9894C48B84}">
      <dsp:nvSpPr>
        <dsp:cNvPr id="0" name=""/>
        <dsp:cNvSpPr/>
      </dsp:nvSpPr>
      <dsp:spPr>
        <a:xfrm>
          <a:off x="1452740" y="1574711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Hold packaged samples in a -80°C freezer until pickup</a:t>
          </a:r>
        </a:p>
      </dsp:txBody>
      <dsp:txXfrm>
        <a:off x="1452740" y="1574711"/>
        <a:ext cx="6178608" cy="1257783"/>
      </dsp:txXfrm>
    </dsp:sp>
    <dsp:sp modelId="{0B8CB043-5983-41AC-B8C3-D8A566E382A3}">
      <dsp:nvSpPr>
        <dsp:cNvPr id="0" name=""/>
        <dsp:cNvSpPr/>
      </dsp:nvSpPr>
      <dsp:spPr>
        <a:xfrm>
          <a:off x="0" y="3146940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E0C0D-2D53-4607-97B4-872F3449313E}">
      <dsp:nvSpPr>
        <dsp:cNvPr id="0" name=""/>
        <dsp:cNvSpPr/>
      </dsp:nvSpPr>
      <dsp:spPr>
        <a:xfrm>
          <a:off x="380479" y="3429942"/>
          <a:ext cx="691781" cy="6917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34E4A-8919-49C9-80E7-E445169EDD29}">
      <dsp:nvSpPr>
        <dsp:cNvPr id="0" name=""/>
        <dsp:cNvSpPr/>
      </dsp:nvSpPr>
      <dsp:spPr>
        <a:xfrm>
          <a:off x="1452740" y="3146940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Include copy of Blood Sample Shipment and Notification Form</a:t>
          </a:r>
        </a:p>
      </dsp:txBody>
      <dsp:txXfrm>
        <a:off x="1452740" y="3146940"/>
        <a:ext cx="6178608" cy="1257783"/>
      </dsp:txXfrm>
    </dsp:sp>
    <dsp:sp modelId="{CE7581AE-1641-4BC4-98B1-87631D68A279}">
      <dsp:nvSpPr>
        <dsp:cNvPr id="0" name=""/>
        <dsp:cNvSpPr/>
      </dsp:nvSpPr>
      <dsp:spPr>
        <a:xfrm>
          <a:off x="0" y="4719170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B48C4-E157-4ED4-BD7C-42C0E7D5CD34}">
      <dsp:nvSpPr>
        <dsp:cNvPr id="0" name=""/>
        <dsp:cNvSpPr/>
      </dsp:nvSpPr>
      <dsp:spPr>
        <a:xfrm>
          <a:off x="380479" y="5002171"/>
          <a:ext cx="691781" cy="6917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4A924-9A6E-4170-BB36-8A364EF27B1A}">
      <dsp:nvSpPr>
        <dsp:cNvPr id="0" name=""/>
        <dsp:cNvSpPr/>
      </dsp:nvSpPr>
      <dsp:spPr>
        <a:xfrm>
          <a:off x="1452740" y="4719170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Batch samples together (8 cryoboxes)</a:t>
          </a:r>
        </a:p>
      </dsp:txBody>
      <dsp:txXfrm>
        <a:off x="1452740" y="4719170"/>
        <a:ext cx="6178608" cy="1257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961C1-60AB-4406-A05F-5BC6409D7BCA}">
      <dsp:nvSpPr>
        <dsp:cNvPr id="0" name=""/>
        <dsp:cNvSpPr/>
      </dsp:nvSpPr>
      <dsp:spPr>
        <a:xfrm>
          <a:off x="0" y="854392"/>
          <a:ext cx="6492240" cy="15773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25581-6466-46D0-B358-98F40CE132BF}">
      <dsp:nvSpPr>
        <dsp:cNvPr id="0" name=""/>
        <dsp:cNvSpPr/>
      </dsp:nvSpPr>
      <dsp:spPr>
        <a:xfrm>
          <a:off x="477145" y="1209293"/>
          <a:ext cx="867537" cy="867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02175-CBC8-4059-B033-010F56BBFBB0}">
      <dsp:nvSpPr>
        <dsp:cNvPr id="0" name=""/>
        <dsp:cNvSpPr/>
      </dsp:nvSpPr>
      <dsp:spPr>
        <a:xfrm>
          <a:off x="1821827" y="854392"/>
          <a:ext cx="4670412" cy="157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166935" rIns="166935" bIns="16693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Log into the ShipExec Thin Client: </a:t>
          </a:r>
          <a:r>
            <a:rPr lang="en-US" sz="2500" kern="1200" dirty="0">
              <a:hlinkClick xmlns:r="http://schemas.openxmlformats.org/officeDocument/2006/relationships" r:id="rId3"/>
            </a:rPr>
            <a:t>https://kits.iu.edu/UPS</a:t>
          </a:r>
          <a:endParaRPr lang="en-US" sz="2500" kern="1200" dirty="0"/>
        </a:p>
      </dsp:txBody>
      <dsp:txXfrm>
        <a:off x="1821827" y="854392"/>
        <a:ext cx="4670412" cy="1577340"/>
      </dsp:txXfrm>
    </dsp:sp>
    <dsp:sp modelId="{DEFEF892-662B-4004-B33B-23DBBC338977}">
      <dsp:nvSpPr>
        <dsp:cNvPr id="0" name=""/>
        <dsp:cNvSpPr/>
      </dsp:nvSpPr>
      <dsp:spPr>
        <a:xfrm>
          <a:off x="0" y="2826067"/>
          <a:ext cx="6492240" cy="15773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AA567-1A62-4D53-A642-9D4AE4FD3E03}">
      <dsp:nvSpPr>
        <dsp:cNvPr id="0" name=""/>
        <dsp:cNvSpPr/>
      </dsp:nvSpPr>
      <dsp:spPr>
        <a:xfrm>
          <a:off x="477145" y="3180969"/>
          <a:ext cx="867537" cy="86753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6BD12-5652-4A62-82D8-025B9B5932E0}">
      <dsp:nvSpPr>
        <dsp:cNvPr id="0" name=""/>
        <dsp:cNvSpPr/>
      </dsp:nvSpPr>
      <dsp:spPr>
        <a:xfrm>
          <a:off x="1821827" y="2826067"/>
          <a:ext cx="4670412" cy="157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166935" rIns="166935" bIns="16693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Click on the “Shipping” dropdown and click on “Shipping and Rating”</a:t>
          </a:r>
        </a:p>
      </dsp:txBody>
      <dsp:txXfrm>
        <a:off x="1821827" y="2826067"/>
        <a:ext cx="4670412" cy="1577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39872-3A8A-4099-A975-F7BB8140AC4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3D8AE-B13A-4C11-BF2B-AD2BFD59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do not order in bulk. Kits do expire. Plan for a month in advanced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3D8AE-B13A-4C11-BF2B-AD2BFD59A1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1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do not have to use all 7 lavender top cryovials. Fill each lavender top cryovial individuals to 1.5 ml and place the remaining plasma into blue top cryovial. Ex: 5 1.5 lavender .5 blue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3D8AE-B13A-4C11-BF2B-AD2BFD59A1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3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3D8AE-B13A-4C11-BF2B-AD2BFD59A1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5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samples freeze at an angle or upside down it ruins the quality of the sample.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3D8AE-B13A-4C11-BF2B-AD2BFD59A1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8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need one physical form included in shipment and also send an electronic copy to us before your package goes out. If there are 8 </a:t>
            </a:r>
            <a:r>
              <a:rPr lang="en-US" dirty="0" err="1"/>
              <a:t>cryboxes</a:t>
            </a:r>
            <a:r>
              <a:rPr lang="en-US" dirty="0"/>
              <a:t>, we should receive 8 of these 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3D8AE-B13A-4C11-BF2B-AD2BFD59A1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29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 kg is 40 </a:t>
            </a:r>
            <a:r>
              <a:rPr lang="en-US" dirty="0" err="1"/>
              <a:t>lbs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3D8AE-B13A-4C11-BF2B-AD2BFD59A1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0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A72137-9397-F4C4-5640-C1440BFBE57A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8FB2B-BB8E-28E4-A175-7276B4ACBEF6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E4AC1-5447-29E7-9DA6-15CCA8BEF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BBE56-2992-D21E-8A96-68E9B7BD2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FB9B3-A444-DCF9-4C86-F9F195BE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B220-0ACD-CBEB-E586-490353D0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35A68-3192-7280-1717-A4C52CDC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for a health care company&#10;&#10;Description automatically generated">
            <a:extLst>
              <a:ext uri="{FF2B5EF4-FFF2-40B4-BE49-F238E27FC236}">
                <a16:creationId xmlns:a16="http://schemas.microsoft.com/office/drawing/2014/main" id="{BD7E9E92-94A3-79A7-4976-D6869E501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21041" r="5810" b="23332"/>
          <a:stretch/>
        </p:blipFill>
        <p:spPr>
          <a:xfrm>
            <a:off x="4437601" y="4609907"/>
            <a:ext cx="3313651" cy="16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8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8839FA-38F8-68E9-5967-EB00BD4E14F0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1BA40-DF08-C34B-3FA0-D528E3CB4055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7DA3F0A1-0236-39D1-6C40-0CD56D750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B697D-805D-D3DD-110E-E8E3E823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224F3-2705-7F7C-6599-B881200C8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AB746-C7FB-804C-FE84-6118CC58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15B2-D6D5-E1FB-A20E-07B8E034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31854-C702-B215-F559-7EBD7A04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1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8149D-B08C-235B-B28A-A885DEE89318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A9EC2-5EEB-1C79-0E58-347132F074B0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29F7FDB7-F5FC-8B5D-F462-A79A28FEF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DB956-39FC-2769-C335-106DEB081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F09C2-09D5-A8CF-BC52-6C97CDD15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1FF62-F691-7A53-FB80-C86EB318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BD89-FDDD-1773-403C-03C989A6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9B913-40C3-036E-E1A4-30127B24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3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BCFBFA48-D633-070F-D010-B0DF0C6D7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F1C2F0-58BC-A97E-C530-1D984E3F611B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238A9-3019-B42B-7A66-33B1328DCACF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56654-ECA9-902F-AD6F-90555530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06E2-7DF2-1180-4358-B27D8C7D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D6C3E-BAFE-14C3-7058-0C4D92DA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374B4-29C6-5FD3-CBB1-C1D05A72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DA051-9B6A-F837-CCF0-17D0F496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8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9BDEA7-86BE-3B15-8B8F-D0006852853D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38656-F820-6E6B-A7A4-61D370869DEA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D1547-8A45-945A-ED19-14741306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4A7B-9BF6-A09D-903D-778617B3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0519-6B30-CCDE-83D4-77170D22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5A1B-4826-144A-6E9A-E94C48EE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57286-B1C1-343E-0E8A-BF5023BF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6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5056C-15E2-5B95-F753-EAE41507A3A4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D71E2-7494-A75B-6571-5E4BF5049B7E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1413C837-6358-7B7A-5FF3-00C40E89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10D2C-1426-25B1-D1AE-2136E0AE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3292-BD80-FB2F-8CBB-744C1C9CD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EE772-49C1-01E0-A40E-D4EB56312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2B18E-FD97-C857-42B1-56C30CEA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3C04-6898-6C32-EA74-81D6B0A5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5AAC5-47AF-75E4-C022-E3D580E9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4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FAFE12-4FFC-6777-5A89-924ADD71E011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A58F8-3710-EEAF-DDF5-D044B9525281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A logo with arrows and words&#10;&#10;Description automatically generated">
            <a:extLst>
              <a:ext uri="{FF2B5EF4-FFF2-40B4-BE49-F238E27FC236}">
                <a16:creationId xmlns:a16="http://schemas.microsoft.com/office/drawing/2014/main" id="{7E167B5B-DF35-DCD1-E45E-45AD81C33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0C011-34CC-2E00-67CF-E6047D3C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AB59-5BFE-185A-52A3-818AE32B3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6C743-CAA8-87CF-BC34-8EAE50E1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55F56-89B3-023F-D8C1-D541EAE5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5C008-123F-CED5-0348-B04F31FC9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6558B-7320-3106-A515-F0003CEF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2C1E8-53D7-4DF1-6856-2AACAAA4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A283D-4543-39D1-99F4-90C1D846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9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635263-D89A-40CA-3605-254D2D9F1AA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44D85-3E8A-9602-6A1E-FD86C15EE810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logo with arrows and words&#10;&#10;Description automatically generated">
            <a:extLst>
              <a:ext uri="{FF2B5EF4-FFF2-40B4-BE49-F238E27FC236}">
                <a16:creationId xmlns:a16="http://schemas.microsoft.com/office/drawing/2014/main" id="{399731B1-91CF-AD39-D276-DE6124F30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BC74C-CEEF-2A76-ED89-344B040D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28C0C-189F-BE3A-0D75-4527F41C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2C470-B443-D6BB-54BD-AD984CC0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89E90-EF61-0658-39C2-F7E27776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1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105E6-F060-03DC-3645-07FB9D786C1A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7EAD7-C90A-B986-F8CA-58A1166D3463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11FFB-0E14-EA5E-5C32-80687C96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C1119-6D7D-F01B-09B2-D1D54BCE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15E79-E0E8-29B9-2DA8-A0E3D1C0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0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082F1-5F9A-CEB1-D420-033D202D3CF1}"/>
              </a:ext>
            </a:extLst>
          </p:cNvPr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74AED934-AB9D-B681-FF36-306B6A3A2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A96A39-FE94-E491-ECC4-163678E50E0B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0D2F57-6A0F-2F67-0001-A5C4EEEC39A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C5FE3-E0FB-543C-D857-E7449CDB99D3}"/>
              </a:ext>
            </a:extLst>
          </p:cNvPr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38E8-D9BA-3A18-7181-F2F8EE1B4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/>
            </a:lvl4pPr>
            <a:lvl5pPr>
              <a:defRPr sz="20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DF340-CA76-A5E4-1480-18219830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F70AD-E60F-CBE5-173B-4121D982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E9088-E3DC-9610-2027-68015394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EDD253-1C27-8DF1-CA8E-68F6A684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F577FE-7BDF-CBBA-CA49-7A647404F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40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64CFD6-ED2E-322A-2A6A-CAD5AFF3B90E}"/>
              </a:ext>
            </a:extLst>
          </p:cNvPr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C5AE7E-73D2-F8A0-14F5-DE5066C886E7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3719E-0587-CB85-2117-10412A98BA5A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3323DC19-3E11-3B6C-BFFE-31F1299E1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11081857" y="5937904"/>
            <a:ext cx="1023457" cy="35245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43622-F04E-6D57-A3E0-0AA3005CC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12C61-5FC4-4AD5-CCAA-C8BBD688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2248E-E424-411A-84D9-B7289011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0FD2D-10CE-97E8-92EE-6DAF71D4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E1ED9E-0B1F-51CC-0C17-152F74843746}"/>
              </a:ext>
            </a:extLst>
          </p:cNvPr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526946-0B15-47EC-5DC8-E1B47055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AE24694-84A9-B8C8-EE53-FBAEED61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0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87205F-86EE-2F75-2F6F-277305FBA1F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A7F75-0A7C-7DF5-F26E-17846BC56E76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CB448-D7FD-D91F-9888-73C8DEE5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E90A2-3E88-29DD-697E-F39BA16A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081F-9486-C8E1-D5DF-DA38E29D8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2512-5B09-4128-B160-FD52B3FFCD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6CF3E-D04D-4049-B65C-DB26A185D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C0839-A5C1-C580-AB7B-B1DC8081F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AB82-7FF4-4494-83F1-F62BC345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crad.org/shipping_address.html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lzstudy@iu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ncrad.org/shipping_address.html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lzstudy@iu.edu" TargetMode="External"/><Relationship Id="rId2" Type="http://schemas.openxmlformats.org/officeDocument/2006/relationships/hyperlink" Target="mailto:eridelan@i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rad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kits.iu.edu/PACT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9B80-495A-4F15-BA7F-BAD69B6C5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148" y="606729"/>
            <a:ext cx="10300004" cy="3167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Preventing Alzheimer’s</a:t>
            </a:r>
            <a:br>
              <a:rPr lang="en-US" sz="6000" dirty="0"/>
            </a:br>
            <a:r>
              <a:rPr lang="en-US" sz="6000" dirty="0"/>
              <a:t>Disease with Cognitive Training: </a:t>
            </a:r>
            <a:br>
              <a:rPr lang="en-US" sz="6000" dirty="0"/>
            </a:br>
            <a:r>
              <a:rPr lang="en-US" sz="6600" b="1" dirty="0"/>
              <a:t>The PACT Trial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6E722-9450-4CFB-9481-4DB5D4AC6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2261" y="3883972"/>
            <a:ext cx="9541917" cy="443292"/>
          </a:xfrm>
        </p:spPr>
        <p:txBody>
          <a:bodyPr/>
          <a:lstStyle/>
          <a:p>
            <a:r>
              <a:rPr lang="en-US" dirty="0"/>
              <a:t>Biospecimen Collection and Shipment training</a:t>
            </a:r>
          </a:p>
        </p:txBody>
      </p:sp>
    </p:spTree>
    <p:extLst>
      <p:ext uri="{BB962C8B-B14F-4D97-AF65-F5344CB8AC3E}">
        <p14:creationId xmlns:p14="http://schemas.microsoft.com/office/powerpoint/2010/main" val="4201016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8E57-AEBF-4EC5-AFBD-B3BF9C76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Collection and Processing:</a:t>
            </a:r>
            <a:br>
              <a:rPr lang="en-US" dirty="0"/>
            </a:br>
            <a:r>
              <a:rPr lang="en-US" sz="3600" dirty="0"/>
              <a:t>Specimen Tube Types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0877E6-5050-48E8-9FEC-1D2A62EDB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77710"/>
              </p:ext>
            </p:extLst>
          </p:nvPr>
        </p:nvGraphicFramePr>
        <p:xfrm>
          <a:off x="1242060" y="1979224"/>
          <a:ext cx="9913620" cy="338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831">
                  <a:extLst>
                    <a:ext uri="{9D8B030D-6E8A-4147-A177-3AD203B41FA5}">
                      <a16:colId xmlns:a16="http://schemas.microsoft.com/office/drawing/2014/main" val="2255630001"/>
                    </a:ext>
                  </a:extLst>
                </a:gridCol>
                <a:gridCol w="1838097">
                  <a:extLst>
                    <a:ext uri="{9D8B030D-6E8A-4147-A177-3AD203B41FA5}">
                      <a16:colId xmlns:a16="http://schemas.microsoft.com/office/drawing/2014/main" val="3376341932"/>
                    </a:ext>
                  </a:extLst>
                </a:gridCol>
                <a:gridCol w="981997">
                  <a:extLst>
                    <a:ext uri="{9D8B030D-6E8A-4147-A177-3AD203B41FA5}">
                      <a16:colId xmlns:a16="http://schemas.microsoft.com/office/drawing/2014/main" val="2434706626"/>
                    </a:ext>
                  </a:extLst>
                </a:gridCol>
                <a:gridCol w="3713962">
                  <a:extLst>
                    <a:ext uri="{9D8B030D-6E8A-4147-A177-3AD203B41FA5}">
                      <a16:colId xmlns:a16="http://schemas.microsoft.com/office/drawing/2014/main" val="3164073214"/>
                    </a:ext>
                  </a:extLst>
                </a:gridCol>
                <a:gridCol w="1350733">
                  <a:extLst>
                    <a:ext uri="{9D8B030D-6E8A-4147-A177-3AD203B41FA5}">
                      <a16:colId xmlns:a16="http://schemas.microsoft.com/office/drawing/2014/main" val="2395729487"/>
                    </a:ext>
                  </a:extLst>
                </a:gridCol>
              </a:tblGrid>
              <a:tr h="4727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Cap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14054"/>
                  </a:ext>
                </a:extLst>
              </a:tr>
              <a:tr h="4727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EDTA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Purple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Whole blood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86497"/>
                  </a:ext>
                </a:extLst>
              </a:tr>
              <a:tr h="4727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Conical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15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Pooling plasma from EDTA tubes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324206"/>
                  </a:ext>
                </a:extLst>
              </a:tr>
              <a:tr h="56737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Cryovial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Lavender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 ml aliquots of plasma from conical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587860"/>
                  </a:ext>
                </a:extLst>
              </a:tr>
              <a:tr h="598059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Cryovial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Aliquot residual plasma &lt;1.5 ml after filling lavender top cryovials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02239"/>
                  </a:ext>
                </a:extLst>
              </a:tr>
              <a:tr h="4727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Cryovial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~1.0 ml aliquots of buffy coat from EDTA tubes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06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93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1CF91F59-1766-43F1-9180-AD6D278A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643" y="1"/>
            <a:ext cx="10058400" cy="1222310"/>
          </a:xfrm>
        </p:spPr>
        <p:txBody>
          <a:bodyPr>
            <a:normAutofit fontScale="90000"/>
          </a:bodyPr>
          <a:lstStyle/>
          <a:p>
            <a:r>
              <a:rPr lang="en-US" dirty="0"/>
              <a:t>Specimen Collection and Processing:</a:t>
            </a:r>
            <a:br>
              <a:rPr lang="en-US" dirty="0"/>
            </a:br>
            <a:r>
              <a:rPr lang="en-US" sz="4000" dirty="0"/>
              <a:t>Blood Collection and Specimen Processing</a:t>
            </a:r>
            <a:endParaRPr lang="en-US" dirty="0"/>
          </a:p>
        </p:txBody>
      </p:sp>
      <p:pic>
        <p:nvPicPr>
          <p:cNvPr id="2" name="Picture 1" descr="Schematic for processing of whole blood collected in EDTA tube to plasma and buffy coat.">
            <a:extLst>
              <a:ext uri="{FF2B5EF4-FFF2-40B4-BE49-F238E27FC236}">
                <a16:creationId xmlns:a16="http://schemas.microsoft.com/office/drawing/2014/main" id="{A5C6F9B6-AE76-91E1-0A9B-BC9BBEE51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77" y="1222311"/>
            <a:ext cx="10577166" cy="4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1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E35B-3A9A-4069-BD57-5DA755D8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Collection and Processing:</a:t>
            </a:r>
            <a:br>
              <a:rPr lang="en-US" dirty="0"/>
            </a:br>
            <a:r>
              <a:rPr lang="en-US" sz="3600" dirty="0"/>
              <a:t>Plasma Collection</a:t>
            </a:r>
            <a:endParaRPr lang="en-US" dirty="0"/>
          </a:p>
        </p:txBody>
      </p:sp>
      <p:pic>
        <p:nvPicPr>
          <p:cNvPr id="4" name="Picture 3" descr="EDTA tube distinguishing plasma, buffy-coat, and red blood cells.">
            <a:extLst>
              <a:ext uri="{FF2B5EF4-FFF2-40B4-BE49-F238E27FC236}">
                <a16:creationId xmlns:a16="http://schemas.microsoft.com/office/drawing/2014/main" id="{17166A09-8541-4197-9585-DE8D4ADE3FBF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" b="2268"/>
          <a:stretch/>
        </p:blipFill>
        <p:spPr bwMode="auto">
          <a:xfrm>
            <a:off x="1125476" y="2082591"/>
            <a:ext cx="583887" cy="2824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EDTA tube distinguishing plasma, buffy-coat, and red blood cells.">
            <a:extLst>
              <a:ext uri="{FF2B5EF4-FFF2-40B4-BE49-F238E27FC236}">
                <a16:creationId xmlns:a16="http://schemas.microsoft.com/office/drawing/2014/main" id="{D77B2AEB-293A-45B9-B57E-1BB6CFD85C58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19937" r="16893"/>
          <a:stretch/>
        </p:blipFill>
        <p:spPr bwMode="auto">
          <a:xfrm>
            <a:off x="2038703" y="1949404"/>
            <a:ext cx="919063" cy="2959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E0F0EB-9517-40E4-B38A-775A84DD7659}"/>
              </a:ext>
            </a:extLst>
          </p:cNvPr>
          <p:cNvSpPr txBox="1"/>
          <p:nvPr/>
        </p:nvSpPr>
        <p:spPr>
          <a:xfrm>
            <a:off x="7545634" y="4245840"/>
            <a:ext cx="39512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Processed plasma creates up to seven</a:t>
            </a:r>
          </a:p>
          <a:p>
            <a:pPr>
              <a:buClr>
                <a:schemeClr val="accent1"/>
              </a:buClr>
            </a:pPr>
            <a:r>
              <a:rPr lang="en-US" sz="1600" dirty="0"/>
              <a:t>      1.5 ml aliquots in lavender-top cryovials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Residual plasma is placed in blue-top cryovial</a:t>
            </a:r>
          </a:p>
        </p:txBody>
      </p:sp>
      <p:pic>
        <p:nvPicPr>
          <p:cNvPr id="9" name="Picture 8" descr="Pipetting plasma from EDTA tube.">
            <a:extLst>
              <a:ext uri="{FF2B5EF4-FFF2-40B4-BE49-F238E27FC236}">
                <a16:creationId xmlns:a16="http://schemas.microsoft.com/office/drawing/2014/main" id="{E7F6F950-C12C-40BD-8213-2798A7319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542" y="2666804"/>
            <a:ext cx="2786033" cy="22433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DAFFEF-25FF-4B0A-A00E-41CF24CB2A7F}"/>
              </a:ext>
            </a:extLst>
          </p:cNvPr>
          <p:cNvSpPr txBox="1"/>
          <p:nvPr/>
        </p:nvSpPr>
        <p:spPr>
          <a:xfrm>
            <a:off x="784435" y="4966751"/>
            <a:ext cx="261446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10 ml EDTA tubes after centrifuge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B68A93-AB2C-48EF-90A4-C89ADBD09FAD}"/>
              </a:ext>
            </a:extLst>
          </p:cNvPr>
          <p:cNvSpPr txBox="1"/>
          <p:nvPr/>
        </p:nvSpPr>
        <p:spPr>
          <a:xfrm>
            <a:off x="4034326" y="4966750"/>
            <a:ext cx="261446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15 ml conical after inversion</a:t>
            </a:r>
          </a:p>
        </p:txBody>
      </p:sp>
      <p:pic>
        <p:nvPicPr>
          <p:cNvPr id="10" name="Picture 9" descr="Cryobox containing plasma cryovials and buffy coat cryovials.">
            <a:extLst>
              <a:ext uri="{FF2B5EF4-FFF2-40B4-BE49-F238E27FC236}">
                <a16:creationId xmlns:a16="http://schemas.microsoft.com/office/drawing/2014/main" id="{32D861A1-B815-4966-AEBF-37A2D7D9D8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22143" r="9323" b="39350"/>
          <a:stretch/>
        </p:blipFill>
        <p:spPr bwMode="auto">
          <a:xfrm>
            <a:off x="7961281" y="1995441"/>
            <a:ext cx="2314575" cy="2223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356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3D6E2F-CB87-4CF8-9D35-0357CEE8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Collection and Processing:</a:t>
            </a:r>
            <a:br>
              <a:rPr lang="en-US" dirty="0"/>
            </a:br>
            <a:r>
              <a:rPr lang="en-US" sz="3600" dirty="0"/>
              <a:t>Buffy Coat Collection</a:t>
            </a:r>
            <a:endParaRPr lang="en-US" dirty="0"/>
          </a:p>
        </p:txBody>
      </p:sp>
      <p:pic>
        <p:nvPicPr>
          <p:cNvPr id="3" name="Picture 2" descr="EDTA tube distinguishing plasma, buffy-coat, and red blood cells.">
            <a:extLst>
              <a:ext uri="{FF2B5EF4-FFF2-40B4-BE49-F238E27FC236}">
                <a16:creationId xmlns:a16="http://schemas.microsoft.com/office/drawing/2014/main" id="{A71E1E31-6146-44CF-93FE-4F7B46F1C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9" y="2420878"/>
            <a:ext cx="2590800" cy="2628900"/>
          </a:xfrm>
          <a:prstGeom prst="rect">
            <a:avLst/>
          </a:prstGeom>
        </p:spPr>
      </p:pic>
      <p:pic>
        <p:nvPicPr>
          <p:cNvPr id="7" name="Picture 6" descr="Pipetting buffy coat from EDTA tube.">
            <a:extLst>
              <a:ext uri="{FF2B5EF4-FFF2-40B4-BE49-F238E27FC236}">
                <a16:creationId xmlns:a16="http://schemas.microsoft.com/office/drawing/2014/main" id="{88A5317A-EDAE-4116-A4A4-0389852C6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24" y="3063816"/>
            <a:ext cx="1536065" cy="1914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 descr="Cryobox containing plasma cryovials and buffy coat cryovials.">
            <a:extLst>
              <a:ext uri="{FF2B5EF4-FFF2-40B4-BE49-F238E27FC236}">
                <a16:creationId xmlns:a16="http://schemas.microsoft.com/office/drawing/2014/main" id="{32D861A1-B815-4966-AEBF-37A2D7D9D8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22143" r="9323" b="39350"/>
          <a:stretch/>
        </p:blipFill>
        <p:spPr bwMode="auto">
          <a:xfrm>
            <a:off x="8495643" y="1933637"/>
            <a:ext cx="2314575" cy="2223135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586EC4-5858-4664-BC9E-EF5531034DEA}"/>
              </a:ext>
            </a:extLst>
          </p:cNvPr>
          <p:cNvSpPr txBox="1"/>
          <p:nvPr/>
        </p:nvSpPr>
        <p:spPr>
          <a:xfrm>
            <a:off x="7987714" y="4256576"/>
            <a:ext cx="355553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Aliquot ~1.0 buffy coat into two clear-capped cryovials</a:t>
            </a:r>
          </a:p>
          <a:p>
            <a:pPr>
              <a:buClr>
                <a:schemeClr val="accent1"/>
              </a:buClr>
            </a:pPr>
            <a:endParaRPr lang="en-US" sz="16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The buffy coat aliquot is expected to have a reddish color from the RBCs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E63A8E5-7245-43A7-8A0D-6B32E7012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159" y="2894479"/>
            <a:ext cx="892833" cy="272090"/>
          </a:xfrm>
          <a:prstGeom prst="rect">
            <a:avLst/>
          </a:prstGeom>
          <a:solidFill>
            <a:srgbClr val="FFFFFF"/>
          </a:solidFill>
          <a:ln w="28575">
            <a:solidFill>
              <a:srgbClr val="4EA8A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400"/>
              </a:spcAft>
              <a:tabLst>
                <a:tab pos="457200" algn="l"/>
                <a:tab pos="5937250" algn="r"/>
              </a:tabLst>
            </a:pPr>
            <a:r>
              <a:rPr lang="en-US" sz="11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Buffy Coat</a:t>
            </a:r>
          </a:p>
        </p:txBody>
      </p:sp>
      <p:pic>
        <p:nvPicPr>
          <p:cNvPr id="16" name="Picture 15" descr="EDTA tube distinguishing plasma, buffy-coat, and red blood cells.">
            <a:extLst>
              <a:ext uri="{FF2B5EF4-FFF2-40B4-BE49-F238E27FC236}">
                <a16:creationId xmlns:a16="http://schemas.microsoft.com/office/drawing/2014/main" id="{9ACFFEFE-B8FA-4DDB-81C8-D1871A4EF458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45" b="2268"/>
          <a:stretch/>
        </p:blipFill>
        <p:spPr bwMode="auto">
          <a:xfrm>
            <a:off x="3738752" y="2791726"/>
            <a:ext cx="831493" cy="222313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ight Arrow 38" descr="Arrow">
            <a:extLst>
              <a:ext uri="{FF2B5EF4-FFF2-40B4-BE49-F238E27FC236}">
                <a16:creationId xmlns:a16="http://schemas.microsoft.com/office/drawing/2014/main" id="{7B587B2E-56E9-440C-8BF8-4222D91A5D77}"/>
              </a:ext>
            </a:extLst>
          </p:cNvPr>
          <p:cNvSpPr/>
          <p:nvPr/>
        </p:nvSpPr>
        <p:spPr>
          <a:xfrm>
            <a:off x="3531562" y="2976838"/>
            <a:ext cx="375157" cy="173955"/>
          </a:xfrm>
          <a:prstGeom prst="rightArrow">
            <a:avLst/>
          </a:prstGeom>
          <a:solidFill>
            <a:srgbClr val="4EA8A6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5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47A360-47B0-45F2-9E78-68E79CF8DC56}"/>
              </a:ext>
            </a:extLst>
          </p:cNvPr>
          <p:cNvSpPr txBox="1">
            <a:spLocks/>
          </p:cNvSpPr>
          <p:nvPr/>
        </p:nvSpPr>
        <p:spPr>
          <a:xfrm>
            <a:off x="831850" y="2167836"/>
            <a:ext cx="10528300" cy="12611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8C36E5-DB9E-45C9-A163-C669703066A8}"/>
              </a:ext>
            </a:extLst>
          </p:cNvPr>
          <p:cNvSpPr txBox="1">
            <a:spLocks/>
          </p:cNvSpPr>
          <p:nvPr/>
        </p:nvSpPr>
        <p:spPr>
          <a:xfrm>
            <a:off x="645954" y="2353792"/>
            <a:ext cx="11093100" cy="12611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tx1"/>
                </a:solidFill>
              </a:rPr>
              <a:t>Specimen Packaging, Labeling &amp; Forms</a:t>
            </a:r>
          </a:p>
        </p:txBody>
      </p:sp>
    </p:spTree>
    <p:extLst>
      <p:ext uri="{BB962C8B-B14F-4D97-AF65-F5344CB8AC3E}">
        <p14:creationId xmlns:p14="http://schemas.microsoft.com/office/powerpoint/2010/main" val="315489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85A84E-992F-4557-8A98-2909663E3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245111"/>
              </p:ext>
            </p:extLst>
          </p:nvPr>
        </p:nvGraphicFramePr>
        <p:xfrm>
          <a:off x="4372613" y="160986"/>
          <a:ext cx="7631349" cy="597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3B17A26-CA44-4B7E-91FF-058241E7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3200400" cy="22860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Frozen Shipment Packaging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25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63E1D9-F62F-4186-9E99-AAC43C1C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Frozen Shipment Tutorial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9D101-3BCC-4930-A5E2-403741417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882336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hlinkClick r:id="rId2"/>
              </a:rPr>
              <a:t>https://ncrad.org/shipping_address.html</a:t>
            </a:r>
            <a:endParaRPr lang="en-US" sz="3600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973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8CE8-7FA3-48C6-A19E-25E41D4C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Specimen Packaging and Shipment:</a:t>
            </a:r>
            <a:br>
              <a:rPr lang="en-US" dirty="0"/>
            </a:br>
            <a:r>
              <a:rPr lang="en-US" sz="3600" dirty="0"/>
              <a:t>Frozen Specimen Packaging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01C15-E485-4B2A-9653-46D1E7ED2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4947" y="1845734"/>
            <a:ext cx="4929987" cy="4023360"/>
          </a:xfrm>
          <a:solidFill>
            <a:schemeClr val="tx2"/>
          </a:solidFill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Step 1. </a:t>
            </a:r>
            <a:r>
              <a:rPr lang="en-US" sz="2400" b="1" dirty="0">
                <a:solidFill>
                  <a:schemeClr val="bg1"/>
                </a:solidFill>
              </a:rPr>
              <a:t>Place frozen cryobox in 	  	    biohazard bag with 		    absorbent sheet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u="sng" dirty="0">
                <a:solidFill>
                  <a:schemeClr val="bg1"/>
                </a:solidFill>
              </a:rPr>
              <a:t>Important</a:t>
            </a:r>
            <a:r>
              <a:rPr lang="en-US" sz="1800" dirty="0">
                <a:solidFill>
                  <a:schemeClr val="bg1"/>
                </a:solidFill>
              </a:rPr>
              <a:t>: Confirm kit number label has been placed on the outside of cryobox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1"/>
                </a:solidFill>
              </a:rPr>
              <a:t>Each Styrofoam shipper can contain up to 8 cryoboxes</a:t>
            </a:r>
          </a:p>
        </p:txBody>
      </p:sp>
      <p:pic>
        <p:nvPicPr>
          <p:cNvPr id="5" name="Content Placeholder 4" descr="Biohazard bag containing cryobox.">
            <a:extLst>
              <a:ext uri="{FF2B5EF4-FFF2-40B4-BE49-F238E27FC236}">
                <a16:creationId xmlns:a16="http://schemas.microsoft.com/office/drawing/2014/main" id="{7501A8CE-52DF-43F5-B555-3F096D5A15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0452" y="1825625"/>
            <a:ext cx="30050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8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B4FDD-C133-456F-A4D1-85E508A8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Packaging and Shipment:</a:t>
            </a:r>
            <a:br>
              <a:rPr lang="en-US" dirty="0"/>
            </a:br>
            <a:r>
              <a:rPr lang="en-US" sz="3600" dirty="0"/>
              <a:t>Frozen Specimen Packaging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DAEB-87D3-4B28-95C0-B9023EE80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Step 2. </a:t>
            </a:r>
            <a:r>
              <a:rPr lang="en-US" sz="2400" b="1" dirty="0">
                <a:solidFill>
                  <a:schemeClr val="bg1"/>
                </a:solidFill>
              </a:rPr>
              <a:t>Place 2-3 inches of dry ice in the bottom of the </a:t>
            </a:r>
            <a:r>
              <a:rPr lang="en-US" sz="2400" b="1" dirty="0" err="1">
                <a:solidFill>
                  <a:schemeClr val="bg1"/>
                </a:solidFill>
              </a:rPr>
              <a:t>styrofoam</a:t>
            </a:r>
            <a:r>
              <a:rPr lang="en-US" sz="2400" b="1">
                <a:solidFill>
                  <a:schemeClr val="bg1"/>
                </a:solidFill>
              </a:rPr>
              <a:t> shipping </a:t>
            </a:r>
            <a:r>
              <a:rPr lang="en-US" sz="2400" b="1" dirty="0">
                <a:solidFill>
                  <a:schemeClr val="bg1"/>
                </a:solidFill>
              </a:rPr>
              <a:t>container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Step 3. </a:t>
            </a:r>
            <a:r>
              <a:rPr lang="en-US" sz="2400" b="1" dirty="0">
                <a:solidFill>
                  <a:schemeClr val="bg1"/>
                </a:solidFill>
              </a:rPr>
              <a:t>Insert up to 8 cryoboxes with tubes laying </a:t>
            </a:r>
            <a:r>
              <a:rPr lang="en-US" sz="2400" b="1" u="sng" dirty="0">
                <a:solidFill>
                  <a:schemeClr val="bg1"/>
                </a:solidFill>
              </a:rPr>
              <a:t>upright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Step 4. </a:t>
            </a:r>
            <a:r>
              <a:rPr lang="en-US" sz="2400" b="1" dirty="0">
                <a:solidFill>
                  <a:schemeClr val="bg1"/>
                </a:solidFill>
              </a:rPr>
              <a:t>Fully cover all cryoboxes with 2 inches of dry ice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Step 5. </a:t>
            </a:r>
            <a:r>
              <a:rPr lang="en-US" sz="2400" b="1" dirty="0">
                <a:solidFill>
                  <a:schemeClr val="bg1"/>
                </a:solidFill>
              </a:rPr>
              <a:t>Place Styrofoam shipping container into cardboard shipping container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Large shipping box containing Styrofoam container with pelleted dry ice.">
            <a:extLst>
              <a:ext uri="{FF2B5EF4-FFF2-40B4-BE49-F238E27FC236}">
                <a16:creationId xmlns:a16="http://schemas.microsoft.com/office/drawing/2014/main" id="{37F3497B-F7D4-4B4C-A48C-20DB96688C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02307"/>
            <a:ext cx="5181600" cy="4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1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04EE-3013-4DE4-93C8-8510A714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0" y="239087"/>
            <a:ext cx="3200400" cy="21631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Blood Sample and Shipment Notification 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D7007-7318-435F-9E6F-4EE39AB1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534086"/>
            <a:ext cx="4051883" cy="3900269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3000" dirty="0"/>
              <a:t>Step 6.</a:t>
            </a:r>
            <a:r>
              <a:rPr lang="en-US" sz="2000" b="1" dirty="0"/>
              <a:t>Include Blood Sample &amp; 	Shipment Notification Form 	in Large Cardboard Shipper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Fill out completely during study visit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Include Kit Number Label on Form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/>
              <a:t>Take a copy of each form prior to shipment. E-mail or fax NCRAD for notification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Email: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alzstudy@iu.edu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Fax: </a:t>
            </a:r>
            <a:r>
              <a:rPr lang="en-US" dirty="0">
                <a:solidFill>
                  <a:schemeClr val="bg1"/>
                </a:solidFill>
              </a:rPr>
              <a:t>317-321-2003</a:t>
            </a:r>
          </a:p>
        </p:txBody>
      </p:sp>
      <p:pic>
        <p:nvPicPr>
          <p:cNvPr id="12" name="Picture 11" descr="Appendix B: Blood Sample and Shipment Form.">
            <a:extLst>
              <a:ext uri="{FF2B5EF4-FFF2-40B4-BE49-F238E27FC236}">
                <a16:creationId xmlns:a16="http://schemas.microsoft.com/office/drawing/2014/main" id="{22F2EC1F-AC22-7D04-4805-69342587B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899" y="0"/>
            <a:ext cx="5665957" cy="6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4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18DB-F61E-4CD1-9736-7492911F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D862-B1ED-46BE-8B1B-FF3FCAF94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2177"/>
            <a:ext cx="10058400" cy="441245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Study Specimen Collection Overview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NCRAD Kit Request Module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Specimen Labeling Instruction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Specimen Collection and Processing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Specimen Packaging and Shipment Instruction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Creating Airbills and Scheduling Pickups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Non-Conformance Issues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08085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DB3C9-F0CA-41F2-89AD-8745C2F0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Packaging and Shipment:</a:t>
            </a:r>
            <a:br>
              <a:rPr lang="en-US" dirty="0"/>
            </a:br>
            <a:r>
              <a:rPr lang="en-US" sz="3600" dirty="0"/>
              <a:t>Cardboard Package Labeling</a:t>
            </a:r>
          </a:p>
        </p:txBody>
      </p:sp>
      <p:pic>
        <p:nvPicPr>
          <p:cNvPr id="4" name="Content Placeholder 3" descr="Shipping label.">
            <a:extLst>
              <a:ext uri="{FF2B5EF4-FFF2-40B4-BE49-F238E27FC236}">
                <a16:creationId xmlns:a16="http://schemas.microsoft.com/office/drawing/2014/main" id="{9EA066C6-79DF-4A3C-A5C1-125114BDB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5168" y="2517195"/>
            <a:ext cx="2469014" cy="2472927"/>
          </a:xfrm>
          <a:prstGeom prst="rect">
            <a:avLst/>
          </a:prstGeom>
        </p:spPr>
      </p:pic>
      <p:pic>
        <p:nvPicPr>
          <p:cNvPr id="5" name="Picture 4" descr="Dry Ice Label">
            <a:extLst>
              <a:ext uri="{FF2B5EF4-FFF2-40B4-BE49-F238E27FC236}">
                <a16:creationId xmlns:a16="http://schemas.microsoft.com/office/drawing/2014/main" id="{9B2D305E-E103-4B05-95DB-6B36C4615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032" y="2978460"/>
            <a:ext cx="3188308" cy="1921256"/>
          </a:xfrm>
          <a:prstGeom prst="rect">
            <a:avLst/>
          </a:prstGeom>
        </p:spPr>
      </p:pic>
      <p:pic>
        <p:nvPicPr>
          <p:cNvPr id="8" name="Picture 7" descr="UN3373 Label">
            <a:extLst>
              <a:ext uri="{FF2B5EF4-FFF2-40B4-BE49-F238E27FC236}">
                <a16:creationId xmlns:a16="http://schemas.microsoft.com/office/drawing/2014/main" id="{9E6B1DE6-2115-466F-ACE3-D18A27661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639" y="2752016"/>
            <a:ext cx="2178742" cy="2178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3A43CF-B13A-41F6-96A1-2C716798E352}"/>
              </a:ext>
            </a:extLst>
          </p:cNvPr>
          <p:cNvSpPr txBox="1"/>
          <p:nvPr/>
        </p:nvSpPr>
        <p:spPr>
          <a:xfrm>
            <a:off x="880745" y="3622600"/>
            <a:ext cx="160442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 weight of dry ice in </a:t>
            </a:r>
            <a:r>
              <a:rPr lang="en-US" sz="12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</a:p>
        </p:txBody>
      </p:sp>
      <p:sp>
        <p:nvSpPr>
          <p:cNvPr id="10" name="Right Arrow 13" descr="Arrow.">
            <a:extLst>
              <a:ext uri="{FF2B5EF4-FFF2-40B4-BE49-F238E27FC236}">
                <a16:creationId xmlns:a16="http://schemas.microsoft.com/office/drawing/2014/main" id="{6A7FE661-A84C-4227-ADFB-578082CEDDDA}"/>
              </a:ext>
            </a:extLst>
          </p:cNvPr>
          <p:cNvSpPr/>
          <p:nvPr/>
        </p:nvSpPr>
        <p:spPr>
          <a:xfrm rot="1999164">
            <a:off x="2232478" y="4118690"/>
            <a:ext cx="400700" cy="279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46C42-D65C-4AC2-9F66-CBAD45161626}"/>
              </a:ext>
            </a:extLst>
          </p:cNvPr>
          <p:cNvSpPr txBox="1"/>
          <p:nvPr/>
        </p:nvSpPr>
        <p:spPr>
          <a:xfrm>
            <a:off x="2439646" y="5335307"/>
            <a:ext cx="100976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 name &amp; address</a:t>
            </a:r>
          </a:p>
        </p:txBody>
      </p:sp>
      <p:sp>
        <p:nvSpPr>
          <p:cNvPr id="12" name="Right Arrow 14" descr="Arrow.">
            <a:extLst>
              <a:ext uri="{FF2B5EF4-FFF2-40B4-BE49-F238E27FC236}">
                <a16:creationId xmlns:a16="http://schemas.microsoft.com/office/drawing/2014/main" id="{DC4B373F-C50B-4B9C-AED9-17361E7DE2C7}"/>
              </a:ext>
            </a:extLst>
          </p:cNvPr>
          <p:cNvSpPr/>
          <p:nvPr/>
        </p:nvSpPr>
        <p:spPr>
          <a:xfrm rot="16200000">
            <a:off x="2766177" y="5020435"/>
            <a:ext cx="356700" cy="244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B256EC-1333-47AC-8A8D-E9140483654F}"/>
              </a:ext>
            </a:extLst>
          </p:cNvPr>
          <p:cNvSpPr txBox="1"/>
          <p:nvPr/>
        </p:nvSpPr>
        <p:spPr>
          <a:xfrm>
            <a:off x="3774184" y="5308292"/>
            <a:ext cx="147646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Repository name &amp; address</a:t>
            </a:r>
          </a:p>
        </p:txBody>
      </p:sp>
      <p:sp>
        <p:nvSpPr>
          <p:cNvPr id="14" name="Right Arrow 14" descr="Arrow.">
            <a:extLst>
              <a:ext uri="{FF2B5EF4-FFF2-40B4-BE49-F238E27FC236}">
                <a16:creationId xmlns:a16="http://schemas.microsoft.com/office/drawing/2014/main" id="{966D6BE4-5F5D-45A4-BDBA-2C61379D4700}"/>
              </a:ext>
            </a:extLst>
          </p:cNvPr>
          <p:cNvSpPr/>
          <p:nvPr/>
        </p:nvSpPr>
        <p:spPr>
          <a:xfrm rot="16200000">
            <a:off x="4334066" y="5012471"/>
            <a:ext cx="356700" cy="244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DF750-CB67-4FF3-B50D-98A84CD98642}"/>
              </a:ext>
            </a:extLst>
          </p:cNvPr>
          <p:cNvSpPr txBox="1"/>
          <p:nvPr/>
        </p:nvSpPr>
        <p:spPr>
          <a:xfrm>
            <a:off x="3255156" y="1878152"/>
            <a:ext cx="2270375" cy="4765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Number of packages in shipment and dry ice in kg</a:t>
            </a:r>
          </a:p>
        </p:txBody>
      </p:sp>
      <p:sp>
        <p:nvSpPr>
          <p:cNvPr id="17" name="Right Arrow 15" descr="Arrow.">
            <a:extLst>
              <a:ext uri="{FF2B5EF4-FFF2-40B4-BE49-F238E27FC236}">
                <a16:creationId xmlns:a16="http://schemas.microsoft.com/office/drawing/2014/main" id="{BB5BB2E7-5117-4E95-9BC3-08F8E62E9E7E}"/>
              </a:ext>
            </a:extLst>
          </p:cNvPr>
          <p:cNvSpPr/>
          <p:nvPr/>
        </p:nvSpPr>
        <p:spPr>
          <a:xfrm rot="5400000">
            <a:off x="4331572" y="2490160"/>
            <a:ext cx="517058" cy="280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73C885-C8E8-4A90-B0C7-AB3DB30C9318}"/>
              </a:ext>
            </a:extLst>
          </p:cNvPr>
          <p:cNvSpPr txBox="1"/>
          <p:nvPr/>
        </p:nvSpPr>
        <p:spPr>
          <a:xfrm>
            <a:off x="6078608" y="4990122"/>
            <a:ext cx="160442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 weight of dry ice in </a:t>
            </a:r>
            <a:r>
              <a:rPr lang="en-US" sz="12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</a:p>
        </p:txBody>
      </p:sp>
      <p:sp>
        <p:nvSpPr>
          <p:cNvPr id="19" name="Right Arrow 14" descr="Arrow.">
            <a:extLst>
              <a:ext uri="{FF2B5EF4-FFF2-40B4-BE49-F238E27FC236}">
                <a16:creationId xmlns:a16="http://schemas.microsoft.com/office/drawing/2014/main" id="{EB950750-2267-471B-A731-BFB7479A3267}"/>
              </a:ext>
            </a:extLst>
          </p:cNvPr>
          <p:cNvSpPr/>
          <p:nvPr/>
        </p:nvSpPr>
        <p:spPr>
          <a:xfrm rot="16200000">
            <a:off x="6491996" y="4692931"/>
            <a:ext cx="356700" cy="244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56DADE-C20D-4283-BE9A-6D6F382B627B}"/>
              </a:ext>
            </a:extLst>
          </p:cNvPr>
          <p:cNvSpPr txBox="1"/>
          <p:nvPr/>
        </p:nvSpPr>
        <p:spPr>
          <a:xfrm>
            <a:off x="9203780" y="5020411"/>
            <a:ext cx="257667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Dangerous Goods Label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Additional Training Required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C1C7B1-5318-4C3E-8487-7583F573212C}"/>
              </a:ext>
            </a:extLst>
          </p:cNvPr>
          <p:cNvSpPr txBox="1"/>
          <p:nvPr/>
        </p:nvSpPr>
        <p:spPr>
          <a:xfrm>
            <a:off x="6459872" y="4344970"/>
            <a:ext cx="420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BEC2B-762C-4946-A168-4111C41C9E91}"/>
              </a:ext>
            </a:extLst>
          </p:cNvPr>
          <p:cNvSpPr txBox="1"/>
          <p:nvPr/>
        </p:nvSpPr>
        <p:spPr>
          <a:xfrm>
            <a:off x="1218950" y="1834690"/>
            <a:ext cx="121387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Step 7. </a:t>
            </a:r>
          </a:p>
        </p:txBody>
      </p:sp>
    </p:spTree>
    <p:extLst>
      <p:ext uri="{BB962C8B-B14F-4D97-AF65-F5344CB8AC3E}">
        <p14:creationId xmlns:p14="http://schemas.microsoft.com/office/powerpoint/2010/main" val="17773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8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56E7-58E1-4B12-888C-460432827489}"/>
              </a:ext>
            </a:extLst>
          </p:cNvPr>
          <p:cNvSpPr txBox="1">
            <a:spLocks/>
          </p:cNvSpPr>
          <p:nvPr/>
        </p:nvSpPr>
        <p:spPr>
          <a:xfrm>
            <a:off x="645954" y="2353792"/>
            <a:ext cx="11093100" cy="12611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/>
              <a:t>Creating Airbills &amp; Scheduling Pickups</a:t>
            </a:r>
          </a:p>
        </p:txBody>
      </p:sp>
    </p:spTree>
    <p:extLst>
      <p:ext uri="{BB962C8B-B14F-4D97-AF65-F5344CB8AC3E}">
        <p14:creationId xmlns:p14="http://schemas.microsoft.com/office/powerpoint/2010/main" val="711358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D526-DC3E-4BB3-BC12-83220F73D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685" y="704256"/>
            <a:ext cx="10768953" cy="3566160"/>
          </a:xfrm>
        </p:spPr>
        <p:txBody>
          <a:bodyPr>
            <a:normAutofit/>
          </a:bodyPr>
          <a:lstStyle/>
          <a:p>
            <a:r>
              <a:rPr lang="en-US" sz="5600" dirty="0"/>
              <a:t>Navigating UPS ShipExec Tutorial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3DB8B-D2C0-4040-9650-8F094C95F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8015" y="4412609"/>
            <a:ext cx="9882231" cy="82279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3300" dirty="0">
                <a:hlinkClick r:id="rId2"/>
              </a:rPr>
              <a:t>https://ncrad.org/shipping_address.html</a:t>
            </a:r>
            <a:r>
              <a:rPr lang="en-US" sz="3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4476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D3CB-7A43-44B6-908A-8E2471DA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7" y="2286000"/>
            <a:ext cx="3200400" cy="2286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UPS ShipExec</a:t>
            </a:r>
            <a:r>
              <a:rPr lang="en-US" baseline="30000" dirty="0"/>
              <a:t>TM</a:t>
            </a:r>
            <a:r>
              <a:rPr lang="en-US" dirty="0"/>
              <a:t> Thin Client Website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19A43AD7-BF43-41B2-9059-C7D17FBF16CF}"/>
              </a:ext>
            </a:extLst>
          </p:cNvPr>
          <p:cNvGraphicFramePr/>
          <p:nvPr/>
        </p:nvGraphicFramePr>
        <p:xfrm>
          <a:off x="4995153" y="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hipExec Toolbar">
            <a:extLst>
              <a:ext uri="{FF2B5EF4-FFF2-40B4-BE49-F238E27FC236}">
                <a16:creationId xmlns:a16="http://schemas.microsoft.com/office/drawing/2014/main" id="{1CA33936-E41E-45DE-96FC-2C739626E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485" y="4772025"/>
            <a:ext cx="4238625" cy="485775"/>
          </a:xfrm>
          <a:prstGeom prst="rect">
            <a:avLst/>
          </a:prstGeom>
        </p:spPr>
      </p:pic>
      <p:sp>
        <p:nvSpPr>
          <p:cNvPr id="8" name="Down Arrow 5" descr="Arrow">
            <a:extLst>
              <a:ext uri="{FF2B5EF4-FFF2-40B4-BE49-F238E27FC236}">
                <a16:creationId xmlns:a16="http://schemas.microsoft.com/office/drawing/2014/main" id="{B2A5BF2A-B3B6-4017-BE74-FB863ADF54AC}"/>
              </a:ext>
            </a:extLst>
          </p:cNvPr>
          <p:cNvSpPr/>
          <p:nvPr/>
        </p:nvSpPr>
        <p:spPr>
          <a:xfrm rot="10800000">
            <a:off x="7821133" y="5132000"/>
            <a:ext cx="820730" cy="1150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81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2F68B6A-D8DF-4215-8BB6-7754270EA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Airbills &amp; Scheduling Pick Ups:</a:t>
            </a:r>
            <a:br>
              <a:rPr lang="en-US" dirty="0"/>
            </a:br>
            <a:r>
              <a:rPr lang="en-US" sz="3600" dirty="0"/>
              <a:t>Finding your Contact Information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C5D96A-8C6C-469B-8973-FDB9887132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On the right side of the screen, choose the name of your study from the “Study Group” drop down menu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i="1" dirty="0"/>
              <a:t>This step </a:t>
            </a:r>
            <a:r>
              <a:rPr lang="en-US" sz="2000" i="1" u="sng" dirty="0"/>
              <a:t>must</a:t>
            </a:r>
            <a:r>
              <a:rPr lang="en-US" sz="2000" i="1" dirty="0"/>
              <a:t> be done 1</a:t>
            </a:r>
            <a:r>
              <a:rPr lang="en-US" sz="2000" i="1" baseline="30000" dirty="0"/>
              <a:t>st</a:t>
            </a:r>
            <a:endParaRPr lang="en-US" sz="2000" i="1" dirty="0"/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4C81A08-8B54-45CF-BCB6-1B2AEAE870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On the left side of the screen, Click on the magnifying glass icon</a:t>
            </a:r>
          </a:p>
        </p:txBody>
      </p:sp>
      <p:pic>
        <p:nvPicPr>
          <p:cNvPr id="8" name="Picture 7" descr="ShipExec website with search information">
            <a:extLst>
              <a:ext uri="{FF2B5EF4-FFF2-40B4-BE49-F238E27FC236}">
                <a16:creationId xmlns:a16="http://schemas.microsoft.com/office/drawing/2014/main" id="{C674995D-1F05-489A-8BA5-E3DE81427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2" r="1043" b="1"/>
          <a:stretch/>
        </p:blipFill>
        <p:spPr>
          <a:xfrm>
            <a:off x="755143" y="4021738"/>
            <a:ext cx="4992114" cy="1450757"/>
          </a:xfrm>
          <a:prstGeom prst="rect">
            <a:avLst/>
          </a:prstGeom>
        </p:spPr>
      </p:pic>
      <p:sp>
        <p:nvSpPr>
          <p:cNvPr id="10" name="Down Arrow 5" descr="Arrow">
            <a:extLst>
              <a:ext uri="{FF2B5EF4-FFF2-40B4-BE49-F238E27FC236}">
                <a16:creationId xmlns:a16="http://schemas.microsoft.com/office/drawing/2014/main" id="{153388B2-E4B6-480F-B4F3-54A9C874B5D8}"/>
              </a:ext>
            </a:extLst>
          </p:cNvPr>
          <p:cNvSpPr/>
          <p:nvPr/>
        </p:nvSpPr>
        <p:spPr>
          <a:xfrm>
            <a:off x="4661706" y="3553626"/>
            <a:ext cx="298933" cy="827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ShipExec website with search information.">
            <a:extLst>
              <a:ext uri="{FF2B5EF4-FFF2-40B4-BE49-F238E27FC236}">
                <a16:creationId xmlns:a16="http://schemas.microsoft.com/office/drawing/2014/main" id="{64478C06-7024-447D-B3F2-4A1C8C0DB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986" y="2996119"/>
            <a:ext cx="5743928" cy="3299229"/>
          </a:xfrm>
          <a:prstGeom prst="rect">
            <a:avLst/>
          </a:prstGeom>
        </p:spPr>
      </p:pic>
      <p:sp>
        <p:nvSpPr>
          <p:cNvPr id="14" name="Down Arrow 5" descr="Arrow">
            <a:extLst>
              <a:ext uri="{FF2B5EF4-FFF2-40B4-BE49-F238E27FC236}">
                <a16:creationId xmlns:a16="http://schemas.microsoft.com/office/drawing/2014/main" id="{4C4769E4-7A18-4616-851E-633E1C13CC5A}"/>
              </a:ext>
            </a:extLst>
          </p:cNvPr>
          <p:cNvSpPr/>
          <p:nvPr/>
        </p:nvSpPr>
        <p:spPr>
          <a:xfrm>
            <a:off x="6463922" y="2996119"/>
            <a:ext cx="298933" cy="557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80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8F0A4-6A45-42AF-AC41-1DCA832FF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795" y="1862356"/>
            <a:ext cx="5807412" cy="41817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On the right side of the screen, a list of all the site addresses within the study you selected should populate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User can filter the search for their address further by filling in the “Company”, “Contact”, or “Address 1” fields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Please verify that both the shipping information AND study reference are correct for this shipment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If any information needs to be updated, please reach out to the NCRAD Coordinator of your study</a:t>
            </a:r>
          </a:p>
        </p:txBody>
      </p:sp>
      <p:pic>
        <p:nvPicPr>
          <p:cNvPr id="8" name="Content Placeholder 7" descr="ShipExec website search section in address book.">
            <a:extLst>
              <a:ext uri="{FF2B5EF4-FFF2-40B4-BE49-F238E27FC236}">
                <a16:creationId xmlns:a16="http://schemas.microsoft.com/office/drawing/2014/main" id="{BF95275A-C3DC-4BA7-A7A9-1976B596AB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6204230" y="1825625"/>
            <a:ext cx="5117539" cy="4351338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C448FA-3C28-485F-9670-5D66D4899B12}"/>
              </a:ext>
            </a:extLst>
          </p:cNvPr>
          <p:cNvSpPr txBox="1">
            <a:spLocks/>
          </p:cNvSpPr>
          <p:nvPr/>
        </p:nvSpPr>
        <p:spPr>
          <a:xfrm>
            <a:off x="1005839" y="153114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Creating Airbills &amp; Scheduling Pick Ups:</a:t>
            </a:r>
            <a:b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</a:br>
            <a:r>
              <a:rPr lang="en-US" sz="3600" dirty="0">
                <a:solidFill>
                  <a:schemeClr val="accent6"/>
                </a:solidFill>
                <a:latin typeface="Georgia" panose="02040502050405020303" pitchFamily="18" charset="0"/>
              </a:rPr>
              <a:t>Finding your Contact Information</a:t>
            </a:r>
            <a:endParaRPr lang="en-US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25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3D600-255F-4EBC-B238-5BB17D81F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8244" y="2127903"/>
            <a:ext cx="3775248" cy="291568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sz="2200" dirty="0"/>
          </a:p>
          <a:p>
            <a:pPr marL="571500" lvl="2" indent="-285750">
              <a:buFont typeface="Wingdings" panose="05000000000000000000" pitchFamily="2" charset="2"/>
              <a:buChar char="v"/>
            </a:pPr>
            <a:r>
              <a:rPr lang="en-US" sz="1800" dirty="0"/>
              <a:t>Enter the total weight of your package in the “Weight” field</a:t>
            </a:r>
          </a:p>
          <a:p>
            <a:pPr marL="285750" lvl="2" indent="0">
              <a:buNone/>
            </a:pPr>
            <a:endParaRPr lang="en-US" sz="1800" dirty="0"/>
          </a:p>
          <a:p>
            <a:pPr marL="571500" lvl="2" indent="-285750">
              <a:buFont typeface="Wingdings" panose="05000000000000000000" pitchFamily="2" charset="2"/>
              <a:buChar char="v"/>
            </a:pPr>
            <a:r>
              <a:rPr lang="en-US" sz="1800" dirty="0"/>
              <a:t>Enter the dry ice weight in the “Dry Ice Weight” field</a:t>
            </a:r>
          </a:p>
          <a:p>
            <a:pPr marL="754380" lvl="3" indent="-285750">
              <a:buFont typeface="Courier New" panose="02070309020205020404" pitchFamily="49" charset="0"/>
              <a:buChar char="o"/>
            </a:pPr>
            <a:r>
              <a:rPr lang="en-US" sz="1800" dirty="0"/>
              <a:t>The “Dry Ice Weight” field cannot be higher than the “Weight” field (will receive an error message)</a:t>
            </a:r>
          </a:p>
        </p:txBody>
      </p:sp>
      <p:pic>
        <p:nvPicPr>
          <p:cNvPr id="5" name="Content Placeholder 4" descr="ShipExec website shipment information section.">
            <a:extLst>
              <a:ext uri="{FF2B5EF4-FFF2-40B4-BE49-F238E27FC236}">
                <a16:creationId xmlns:a16="http://schemas.microsoft.com/office/drawing/2014/main" id="{3EE80976-4B8F-412F-A9D3-57C7135444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492" r="1043" b="1"/>
          <a:stretch/>
        </p:blipFill>
        <p:spPr>
          <a:xfrm>
            <a:off x="6126480" y="2576936"/>
            <a:ext cx="5864051" cy="17041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6F000D-ADD5-484F-A10F-36291989F6C8}"/>
              </a:ext>
            </a:extLst>
          </p:cNvPr>
          <p:cNvSpPr txBox="1">
            <a:spLocks/>
          </p:cNvSpPr>
          <p:nvPr/>
        </p:nvSpPr>
        <p:spPr>
          <a:xfrm>
            <a:off x="1097280" y="302315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6"/>
                </a:solidFill>
                <a:latin typeface="Georgia" panose="02040502050405020303" pitchFamily="18" charset="0"/>
              </a:rPr>
              <a:t>Creating Airbills &amp; Scheduling Pick Ups:</a:t>
            </a:r>
            <a:br>
              <a:rPr lang="en-US" sz="4400" dirty="0">
                <a:solidFill>
                  <a:schemeClr val="accent6"/>
                </a:solidFill>
                <a:latin typeface="Georgia" panose="02040502050405020303" pitchFamily="18" charset="0"/>
              </a:rPr>
            </a:br>
            <a:r>
              <a:rPr lang="en-US" sz="4400" dirty="0">
                <a:solidFill>
                  <a:schemeClr val="accent6"/>
                </a:solidFill>
                <a:latin typeface="Georgia" panose="02040502050405020303" pitchFamily="18" charset="0"/>
              </a:rPr>
              <a:t>Entering Shipment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7288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292F67-6AFF-4E49-B48A-3F27521A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Airbills &amp; Scheduling Pick Ups:</a:t>
            </a:r>
            <a:br>
              <a:rPr lang="en-US" dirty="0"/>
            </a:br>
            <a:r>
              <a:rPr lang="en-US" sz="3600" dirty="0"/>
              <a:t>Scheduling Pickup Request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70A56-E78E-4259-B72C-1625DF8C6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6963" y="1845734"/>
            <a:ext cx="4938076" cy="44711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/>
              <a:t>Click on the “Pickup Request” button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/>
              <a:t>Fill out all fields for the pickup request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/>
              <a:t>Enter in the “Earliest Time Ready” and “Latest Time Ready” in 24-hour format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/>
              <a:t>Choose a name and number that is the best to contact if the UPS driver has questions related to picking up your package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/>
              <a:t>Entering the Room Number and Floor will help the UPS driver locate your package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/>
              <a:t>Hit “Save” when done</a:t>
            </a:r>
          </a:p>
        </p:txBody>
      </p:sp>
      <p:pic>
        <p:nvPicPr>
          <p:cNvPr id="5" name="Picture 4" descr="ShipExec website shipment information section">
            <a:extLst>
              <a:ext uri="{FF2B5EF4-FFF2-40B4-BE49-F238E27FC236}">
                <a16:creationId xmlns:a16="http://schemas.microsoft.com/office/drawing/2014/main" id="{5EBD8723-AF2E-433F-BFC5-664F2F019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2" r="1043" b="1"/>
          <a:stretch/>
        </p:blipFill>
        <p:spPr>
          <a:xfrm>
            <a:off x="6009489" y="1791547"/>
            <a:ext cx="5365033" cy="1559131"/>
          </a:xfrm>
          <a:prstGeom prst="rect">
            <a:avLst/>
          </a:prstGeom>
        </p:spPr>
      </p:pic>
      <p:pic>
        <p:nvPicPr>
          <p:cNvPr id="6" name="Picture 5" descr="ShipExec website create pick up request section.">
            <a:extLst>
              <a:ext uri="{FF2B5EF4-FFF2-40B4-BE49-F238E27FC236}">
                <a16:creationId xmlns:a16="http://schemas.microsoft.com/office/drawing/2014/main" id="{2A560215-FC83-48E0-9EE3-D7AB424F1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179" y="3404865"/>
            <a:ext cx="3823655" cy="26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67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6062E-3DC5-4679-8A41-6E55B6F0E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6526" y="2701319"/>
            <a:ext cx="4881996" cy="208879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If all fields in “Ship From” and “Shipment Information” fields are completed, and pickup request is completed (if necessary) then click “Ship” in the bottom right corner of the page</a:t>
            </a:r>
          </a:p>
        </p:txBody>
      </p:sp>
      <p:pic>
        <p:nvPicPr>
          <p:cNvPr id="5" name="Picture 4" descr="ShipExec ship and reset button.">
            <a:extLst>
              <a:ext uri="{FF2B5EF4-FFF2-40B4-BE49-F238E27FC236}">
                <a16:creationId xmlns:a16="http://schemas.microsoft.com/office/drawing/2014/main" id="{45022BE2-28DA-4F4B-962A-C91FD9667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08" t="87731"/>
          <a:stretch/>
        </p:blipFill>
        <p:spPr>
          <a:xfrm>
            <a:off x="7120788" y="2829332"/>
            <a:ext cx="2444415" cy="1462651"/>
          </a:xfrm>
          <a:prstGeom prst="rect">
            <a:avLst/>
          </a:prstGeom>
        </p:spPr>
      </p:pic>
      <p:sp>
        <p:nvSpPr>
          <p:cNvPr id="6" name="Down Arrow 5" descr="Arrow.">
            <a:extLst>
              <a:ext uri="{FF2B5EF4-FFF2-40B4-BE49-F238E27FC236}">
                <a16:creationId xmlns:a16="http://schemas.microsoft.com/office/drawing/2014/main" id="{C5837230-1B96-45A6-B918-0355BB037573}"/>
              </a:ext>
            </a:extLst>
          </p:cNvPr>
          <p:cNvSpPr/>
          <p:nvPr/>
        </p:nvSpPr>
        <p:spPr>
          <a:xfrm rot="5400000">
            <a:off x="9623988" y="3162612"/>
            <a:ext cx="820730" cy="1462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6BBD31-EED0-4B29-8FFC-39EDCD836AE5}"/>
              </a:ext>
            </a:extLst>
          </p:cNvPr>
          <p:cNvSpPr txBox="1">
            <a:spLocks/>
          </p:cNvSpPr>
          <p:nvPr/>
        </p:nvSpPr>
        <p:spPr>
          <a:xfrm>
            <a:off x="1005839" y="264212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Creating Airbills &amp; Scheduling Pick Ups:</a:t>
            </a:r>
            <a:b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</a:br>
            <a:r>
              <a:rPr lang="en-US" sz="3600" dirty="0">
                <a:solidFill>
                  <a:schemeClr val="accent6"/>
                </a:solidFill>
                <a:latin typeface="Georgia" panose="02040502050405020303" pitchFamily="18" charset="0"/>
              </a:rPr>
              <a:t>Shipping Packages</a:t>
            </a:r>
            <a:endParaRPr lang="en-US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46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5F642-1A24-433F-91AF-73F543AC1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74" y="426017"/>
            <a:ext cx="4762085" cy="737680"/>
          </a:xfrm>
          <a:prstGeom prst="rect">
            <a:avLst/>
          </a:prstGeom>
        </p:spPr>
      </p:pic>
      <p:pic>
        <p:nvPicPr>
          <p:cNvPr id="4" name="Content Placeholder 9" descr="ShipExec Shipment receipt.">
            <a:extLst>
              <a:ext uri="{FF2B5EF4-FFF2-40B4-BE49-F238E27FC236}">
                <a16:creationId xmlns:a16="http://schemas.microsoft.com/office/drawing/2014/main" id="{1AF52C22-129E-4992-B57D-D8ED5F7FE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05" y="1180475"/>
            <a:ext cx="5747622" cy="3029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6E1746-A998-4DD4-A3EF-DD0EEF654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445" y="482982"/>
            <a:ext cx="4258681" cy="758589"/>
          </a:xfrm>
          <a:prstGeom prst="rect">
            <a:avLst/>
          </a:prstGeom>
        </p:spPr>
      </p:pic>
      <p:pic>
        <p:nvPicPr>
          <p:cNvPr id="7" name="Content Placeholder 13" descr="UPS Airbill">
            <a:extLst>
              <a:ext uri="{FF2B5EF4-FFF2-40B4-BE49-F238E27FC236}">
                <a16:creationId xmlns:a16="http://schemas.microsoft.com/office/drawing/2014/main" id="{9E041923-FF7F-4033-88B9-B2C5AA90A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213" y="1180475"/>
            <a:ext cx="3387631" cy="4533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B8B07D-1A6E-4336-8817-210A968647DC}"/>
              </a:ext>
            </a:extLst>
          </p:cNvPr>
          <p:cNvSpPr/>
          <p:nvPr/>
        </p:nvSpPr>
        <p:spPr>
          <a:xfrm>
            <a:off x="567105" y="4637567"/>
            <a:ext cx="5254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/>
              <a:t>Check Pickup Status by going to UPS.com, click on the Shipping, select Schedule a Pickup, and look on the right side of screen to click on “Pickup Request Status”. Enter in the Pickup No. listed on receipt into PRN field and submit</a:t>
            </a:r>
          </a:p>
        </p:txBody>
      </p:sp>
    </p:spTree>
    <p:extLst>
      <p:ext uri="{BB962C8B-B14F-4D97-AF65-F5344CB8AC3E}">
        <p14:creationId xmlns:p14="http://schemas.microsoft.com/office/powerpoint/2010/main" val="34482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EDD5-587F-4865-81F1-8DE268BE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PACT Specimen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AE416-C3BE-4F4D-BBDA-199A8D2EE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4657" y="1969393"/>
            <a:ext cx="4998721" cy="291921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Samples will be collected and processed during Baseline Visit and Final Clinical Evaluation.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Plasma and Buffy Coat will be frozen and shipped to NCRAD for both visits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EE84EA5-7395-464B-874B-60382BDC854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1730142"/>
              </p:ext>
            </p:extLst>
          </p:nvPr>
        </p:nvGraphicFramePr>
        <p:xfrm>
          <a:off x="6126480" y="2584494"/>
          <a:ext cx="5029200" cy="1140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36741861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658278656"/>
                    </a:ext>
                  </a:extLst>
                </a:gridCol>
              </a:tblGrid>
              <a:tr h="3800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Specimen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Visits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621447"/>
                  </a:ext>
                </a:extLst>
              </a:tr>
              <a:tr h="3800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418672"/>
                  </a:ext>
                </a:extLst>
              </a:tr>
              <a:tr h="3800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Buffy Coat (DNA)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379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980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A6E862-B817-4C4B-847C-6DE31B071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7072" y="1837190"/>
            <a:ext cx="5043112" cy="385893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Print out the UPS air waybill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Fold the UPS Air Waybill and slide it inside the plastic UPS Sleeve (Provided by NCRAD)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Peel the back off the plastic UPS sleeve and stick the sleeve to cardboard package</a:t>
            </a:r>
          </a:p>
          <a:p>
            <a:pPr marL="749808" lvl="1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/>
              <a:t>Make sure it is laying as flat as possible along the surface of the package.</a:t>
            </a:r>
          </a:p>
        </p:txBody>
      </p:sp>
      <p:pic>
        <p:nvPicPr>
          <p:cNvPr id="10" name="Content Placeholder 9" descr="UPS Airbill">
            <a:extLst>
              <a:ext uri="{FF2B5EF4-FFF2-40B4-BE49-F238E27FC236}">
                <a16:creationId xmlns:a16="http://schemas.microsoft.com/office/drawing/2014/main" id="{D7FC42C7-3358-4730-B452-5095B648A0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9055" y="1837189"/>
            <a:ext cx="3282155" cy="4391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A6DE717-1A61-4CB8-90A4-1C203F88D772}"/>
              </a:ext>
            </a:extLst>
          </p:cNvPr>
          <p:cNvSpPr txBox="1">
            <a:spLocks/>
          </p:cNvSpPr>
          <p:nvPr/>
        </p:nvSpPr>
        <p:spPr>
          <a:xfrm>
            <a:off x="1005839" y="264212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Creating Airbills &amp; Scheduling Pick Ups:</a:t>
            </a:r>
            <a:b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</a:br>
            <a:r>
              <a:rPr lang="en-US" sz="3600" dirty="0">
                <a:solidFill>
                  <a:schemeClr val="accent6"/>
                </a:solidFill>
                <a:latin typeface="Georgia" panose="02040502050405020303" pitchFamily="18" charset="0"/>
              </a:rPr>
              <a:t>Shipping Packages</a:t>
            </a:r>
            <a:endParaRPr lang="en-US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96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A9178-784D-4987-A3C8-6BA2D2A85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2797" y="5079965"/>
            <a:ext cx="9506406" cy="1103924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reprint airbill or void a shipment, click “History” at the top of the ShipExec Thin Client portal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your shipment doesn’t automatically pop up, enter in the date of shipment and then click “Search”</a:t>
            </a:r>
          </a:p>
          <a:p>
            <a:endParaRPr lang="en-US" dirty="0"/>
          </a:p>
        </p:txBody>
      </p:sp>
      <p:pic>
        <p:nvPicPr>
          <p:cNvPr id="5" name="Picture 4" descr="ShipExec toolbar">
            <a:extLst>
              <a:ext uri="{FF2B5EF4-FFF2-40B4-BE49-F238E27FC236}">
                <a16:creationId xmlns:a16="http://schemas.microsoft.com/office/drawing/2014/main" id="{E8686ABE-385A-4056-896A-41F40AFF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32" y="1839287"/>
            <a:ext cx="2990952" cy="350709"/>
          </a:xfrm>
          <a:prstGeom prst="rect">
            <a:avLst/>
          </a:prstGeom>
        </p:spPr>
      </p:pic>
      <p:pic>
        <p:nvPicPr>
          <p:cNvPr id="6" name="Picture 5" descr="ShipExec Shipment search details.">
            <a:extLst>
              <a:ext uri="{FF2B5EF4-FFF2-40B4-BE49-F238E27FC236}">
                <a16:creationId xmlns:a16="http://schemas.microsoft.com/office/drawing/2014/main" id="{B649C026-D2E4-4D5B-8229-DDFF6A6DF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813" y="2340148"/>
            <a:ext cx="2206277" cy="2656725"/>
          </a:xfrm>
          <a:prstGeom prst="rect">
            <a:avLst/>
          </a:prstGeom>
        </p:spPr>
      </p:pic>
      <p:sp>
        <p:nvSpPr>
          <p:cNvPr id="7" name="Down Arrow 5" descr="Arrow.">
            <a:extLst>
              <a:ext uri="{FF2B5EF4-FFF2-40B4-BE49-F238E27FC236}">
                <a16:creationId xmlns:a16="http://schemas.microsoft.com/office/drawing/2014/main" id="{642ECCA7-A427-4A4F-A2CD-8E82EB9F0ACB}"/>
              </a:ext>
            </a:extLst>
          </p:cNvPr>
          <p:cNvSpPr/>
          <p:nvPr/>
        </p:nvSpPr>
        <p:spPr>
          <a:xfrm rot="16200000">
            <a:off x="803506" y="1896639"/>
            <a:ext cx="266735" cy="1085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6" descr="Arrow.">
            <a:extLst>
              <a:ext uri="{FF2B5EF4-FFF2-40B4-BE49-F238E27FC236}">
                <a16:creationId xmlns:a16="http://schemas.microsoft.com/office/drawing/2014/main" id="{A67B4B95-F4BD-4859-A8CE-C0BEEE691691}"/>
              </a:ext>
            </a:extLst>
          </p:cNvPr>
          <p:cNvSpPr/>
          <p:nvPr/>
        </p:nvSpPr>
        <p:spPr>
          <a:xfrm rot="6947622">
            <a:off x="3589273" y="1783145"/>
            <a:ext cx="346905" cy="1062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hipExec website reprint and void icons.">
            <a:extLst>
              <a:ext uri="{FF2B5EF4-FFF2-40B4-BE49-F238E27FC236}">
                <a16:creationId xmlns:a16="http://schemas.microsoft.com/office/drawing/2014/main" id="{8DC3E602-35F0-4E08-89AB-E29FC447E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41265"/>
            <a:ext cx="5427153" cy="727245"/>
          </a:xfrm>
          <a:prstGeom prst="rect">
            <a:avLst/>
          </a:prstGeom>
        </p:spPr>
      </p:pic>
      <p:sp>
        <p:nvSpPr>
          <p:cNvPr id="10" name="Down Arrow 4" descr="Arrow.">
            <a:extLst>
              <a:ext uri="{FF2B5EF4-FFF2-40B4-BE49-F238E27FC236}">
                <a16:creationId xmlns:a16="http://schemas.microsoft.com/office/drawing/2014/main" id="{CE6AA2E3-5848-4093-A632-B999E7BB5507}"/>
              </a:ext>
            </a:extLst>
          </p:cNvPr>
          <p:cNvSpPr/>
          <p:nvPr/>
        </p:nvSpPr>
        <p:spPr>
          <a:xfrm>
            <a:off x="6512485" y="2306211"/>
            <a:ext cx="282597" cy="983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2EBA2-9BE3-41A4-A54C-0E2E37A388C1}"/>
              </a:ext>
            </a:extLst>
          </p:cNvPr>
          <p:cNvSpPr txBox="1"/>
          <p:nvPr/>
        </p:nvSpPr>
        <p:spPr>
          <a:xfrm>
            <a:off x="6045637" y="1900188"/>
            <a:ext cx="133385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Reprint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56F31-F256-426D-939D-A9477C393342}"/>
              </a:ext>
            </a:extLst>
          </p:cNvPr>
          <p:cNvSpPr txBox="1"/>
          <p:nvPr/>
        </p:nvSpPr>
        <p:spPr>
          <a:xfrm>
            <a:off x="6045637" y="4503083"/>
            <a:ext cx="133385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Void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C43BBAA-D981-4C84-B7AF-1707D36C5411}"/>
              </a:ext>
            </a:extLst>
          </p:cNvPr>
          <p:cNvSpPr txBox="1">
            <a:spLocks/>
          </p:cNvSpPr>
          <p:nvPr/>
        </p:nvSpPr>
        <p:spPr>
          <a:xfrm>
            <a:off x="1005839" y="264212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Creating Airbills &amp; Scheduling Pick Ups:</a:t>
            </a:r>
            <a:b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</a:br>
            <a:r>
              <a:rPr lang="en-US" sz="3600" dirty="0">
                <a:solidFill>
                  <a:schemeClr val="accent6"/>
                </a:solidFill>
                <a:latin typeface="Georgia" panose="02040502050405020303" pitchFamily="18" charset="0"/>
              </a:rPr>
              <a:t>Reprinting/Voiding Airbills</a:t>
            </a:r>
            <a:endParaRPr lang="en-US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2" name="Down Arrow 4" descr="Arrow.">
            <a:extLst>
              <a:ext uri="{FF2B5EF4-FFF2-40B4-BE49-F238E27FC236}">
                <a16:creationId xmlns:a16="http://schemas.microsoft.com/office/drawing/2014/main" id="{25F654E4-443D-FD4C-87A4-5EA8F0D03427}"/>
              </a:ext>
            </a:extLst>
          </p:cNvPr>
          <p:cNvSpPr/>
          <p:nvPr/>
        </p:nvSpPr>
        <p:spPr>
          <a:xfrm rot="10800000">
            <a:off x="6302171" y="3485915"/>
            <a:ext cx="282597" cy="854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5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0C1B-8164-48FF-8698-3FD6F3F06A55}"/>
              </a:ext>
            </a:extLst>
          </p:cNvPr>
          <p:cNvSpPr txBox="1">
            <a:spLocks/>
          </p:cNvSpPr>
          <p:nvPr/>
        </p:nvSpPr>
        <p:spPr>
          <a:xfrm>
            <a:off x="645954" y="2353792"/>
            <a:ext cx="11093100" cy="12611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/>
              <a:t>Non-Conformance Issues</a:t>
            </a:r>
          </a:p>
        </p:txBody>
      </p:sp>
    </p:spTree>
    <p:extLst>
      <p:ext uri="{BB962C8B-B14F-4D97-AF65-F5344CB8AC3E}">
        <p14:creationId xmlns:p14="http://schemas.microsoft.com/office/powerpoint/2010/main" val="2730237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5F78619-D093-43E0-9A9A-4241103C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782514"/>
              </p:ext>
            </p:extLst>
          </p:nvPr>
        </p:nvGraphicFramePr>
        <p:xfrm>
          <a:off x="67112" y="109057"/>
          <a:ext cx="12027018" cy="61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3509">
                  <a:extLst>
                    <a:ext uri="{9D8B030D-6E8A-4147-A177-3AD203B41FA5}">
                      <a16:colId xmlns:a16="http://schemas.microsoft.com/office/drawing/2014/main" val="1207444430"/>
                    </a:ext>
                  </a:extLst>
                </a:gridCol>
                <a:gridCol w="6013509">
                  <a:extLst>
                    <a:ext uri="{9D8B030D-6E8A-4147-A177-3AD203B41FA5}">
                      <a16:colId xmlns:a16="http://schemas.microsoft.com/office/drawing/2014/main" val="917441526"/>
                    </a:ext>
                  </a:extLst>
                </a:gridCol>
              </a:tblGrid>
              <a:tr h="105978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Non-Conformance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182240"/>
                  </a:ext>
                </a:extLst>
              </a:tr>
              <a:tr h="803212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Low volume aliquots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Put cryovials in a row, aliquoting in order until sample is depleted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359793"/>
                  </a:ext>
                </a:extLst>
              </a:tr>
              <a:tr h="630681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Tubes received frozen at an angle/inverted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Carefully place tubes upright in freezer and in shipper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724476"/>
                  </a:ext>
                </a:extLst>
              </a:tr>
              <a:tr h="803212">
                <a:tc>
                  <a:txBody>
                    <a:bodyPr/>
                    <a:lstStyle/>
                    <a:p>
                      <a:r>
                        <a:rPr lang="en-US" sz="2000" dirty="0"/>
                        <a:t>Aliquots are not labeled or labeled incorrectly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Refer to training or MOP for correct label placement. Save all labels until samples are packed for shipping.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267126"/>
                  </a:ext>
                </a:extLst>
              </a:tr>
              <a:tr h="922620">
                <a:tc>
                  <a:txBody>
                    <a:bodyPr/>
                    <a:lstStyle/>
                    <a:p>
                      <a:r>
                        <a:rPr lang="en-US" sz="2000" dirty="0"/>
                        <a:t>All frozen samples for one participant are not sent within one shipment box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Keep plasma and buffy coat for individual subjects together. Use one cryobox per subject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01414"/>
                  </a:ext>
                </a:extLst>
              </a:tr>
              <a:tr h="980386">
                <a:tc>
                  <a:txBody>
                    <a:bodyPr/>
                    <a:lstStyle/>
                    <a:p>
                      <a:r>
                        <a:rPr lang="en-US" sz="2000" dirty="0"/>
                        <a:t>Fields on Blood Sample and Shipment Form left blank or incorrect data is given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Complete Blood Sample and Shipment Form during participant’s study visit while samples are processed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539707"/>
                  </a:ext>
                </a:extLst>
              </a:tr>
              <a:tr h="991183">
                <a:tc>
                  <a:txBody>
                    <a:bodyPr/>
                    <a:lstStyle/>
                    <a:p>
                      <a:r>
                        <a:rPr lang="en-US" sz="2000" dirty="0"/>
                        <a:t>Blood Sample and Shipment Forms are not e-mailed or faxed to NCRAD before shipment arrives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Make copy of participants completed form after visit and save until shipment.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4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1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871E-3EA0-4A04-9451-A31593B8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B229-2199-44B6-8E2E-2981AE3DD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736" y="1556657"/>
            <a:ext cx="6805148" cy="4286774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b="1" dirty="0"/>
              <a:t>Questions?</a:t>
            </a:r>
          </a:p>
          <a:p>
            <a:r>
              <a:rPr lang="en-US" sz="2800" dirty="0"/>
              <a:t>Please Contact NCRAD Coordinator at: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dirty="0"/>
              <a:t> </a:t>
            </a:r>
            <a:r>
              <a:rPr lang="en-US" sz="2800" dirty="0"/>
              <a:t>Phone: 1-800-526-2839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PACT Coordinator E-mail: </a:t>
            </a:r>
            <a:r>
              <a:rPr lang="en-US" sz="2800" dirty="0">
                <a:hlinkClick r:id="rId2"/>
              </a:rPr>
              <a:t>eridelan@iu.edu</a:t>
            </a:r>
            <a:endParaRPr lang="en-US" sz="2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NCRAD General E-mail: </a:t>
            </a:r>
            <a:r>
              <a:rPr lang="en-US" sz="2800" dirty="0">
                <a:hlinkClick r:id="rId3"/>
              </a:rPr>
              <a:t>alzstudy@iu.edu</a:t>
            </a:r>
            <a:endParaRPr lang="en-US" sz="2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3200" dirty="0"/>
              <a:t>Website: </a:t>
            </a:r>
            <a:r>
              <a:rPr lang="en-US" sz="3200" dirty="0">
                <a:hlinkClick r:id="rId4"/>
              </a:rPr>
              <a:t>www.NCRAD.org</a:t>
            </a:r>
            <a:r>
              <a:rPr lang="en-US" sz="3200" dirty="0"/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451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8EBC-42DE-4042-94B7-CCB55CCC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 Request Module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6BFD8-99EC-42C7-B57E-C63A92D5D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0" y="2541224"/>
            <a:ext cx="4937760" cy="344028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/>
              <a:t> Ordering blood kit supplies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 Ordering frozen specimen shipment supplies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/>
              <a:t> Please allow </a:t>
            </a:r>
            <a:r>
              <a:rPr lang="en-US" b="1" dirty="0"/>
              <a:t>two to three weeks </a:t>
            </a:r>
            <a:r>
              <a:rPr lang="en-US" dirty="0"/>
              <a:t>for orders to be processed and delivered to your site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48752-DDC6-4F63-9DEE-24ECB5DBC497}"/>
              </a:ext>
            </a:extLst>
          </p:cNvPr>
          <p:cNvSpPr txBox="1"/>
          <p:nvPr/>
        </p:nvSpPr>
        <p:spPr>
          <a:xfrm>
            <a:off x="4261608" y="1798906"/>
            <a:ext cx="294453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6CAF"/>
              </a:buClr>
              <a:buSzPct val="100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kits.iu.edu/PACT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pic>
        <p:nvPicPr>
          <p:cNvPr id="5" name="Picture 4" descr="NCRAD Kit Request Module">
            <a:extLst>
              <a:ext uri="{FF2B5EF4-FFF2-40B4-BE49-F238E27FC236}">
                <a16:creationId xmlns:a16="http://schemas.microsoft.com/office/drawing/2014/main" id="{B65FD883-FCFC-4694-BE01-DE4F0419C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7" y="2334437"/>
            <a:ext cx="3346491" cy="39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1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C506-2B48-4E1A-B05A-2CB3C35F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 Request Module Instruction</a:t>
            </a:r>
          </a:p>
        </p:txBody>
      </p:sp>
      <p:pic>
        <p:nvPicPr>
          <p:cNvPr id="6" name="Content Placeholder 5" descr="NCRAD Kit Request Module">
            <a:extLst>
              <a:ext uri="{FF2B5EF4-FFF2-40B4-BE49-F238E27FC236}">
                <a16:creationId xmlns:a16="http://schemas.microsoft.com/office/drawing/2014/main" id="{E2AF697E-6997-4385-92C5-CE8DE5A059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32865" y="1781925"/>
            <a:ext cx="3540351" cy="145542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EB7AD-3469-45E9-ACCD-475E241D15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Verify site shipping address and contact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Choose kit order amount</a:t>
            </a:r>
          </a:p>
          <a:p>
            <a:pPr marL="749808" lvl="1" indent="-457200"/>
            <a:r>
              <a:rPr lang="en-US" dirty="0"/>
              <a:t>Specimen Collection Kit</a:t>
            </a:r>
          </a:p>
          <a:p>
            <a:pPr marL="749808" lvl="1" indent="-457200"/>
            <a:r>
              <a:rPr lang="en-US" dirty="0"/>
              <a:t>Frozen Shipping Supply Kit</a:t>
            </a:r>
          </a:p>
          <a:p>
            <a:pPr marL="749808" lvl="1" indent="-457200"/>
            <a:r>
              <a:rPr lang="en-US" dirty="0"/>
              <a:t>Supplemental Kit</a:t>
            </a:r>
          </a:p>
          <a:p>
            <a:pPr marL="749808" lvl="1" indent="-457200"/>
            <a:r>
              <a:rPr lang="en-US" dirty="0"/>
              <a:t>Extra Supplies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Rush order or special comments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*Reminder: allow </a:t>
            </a:r>
            <a:r>
              <a:rPr lang="en-US" sz="1600" b="1" dirty="0"/>
              <a:t>two to three weeks </a:t>
            </a:r>
            <a:r>
              <a:rPr lang="en-US" sz="1600" dirty="0"/>
              <a:t>for orders to be 	 	  processed and delivered to your site</a:t>
            </a:r>
          </a:p>
        </p:txBody>
      </p:sp>
      <p:pic>
        <p:nvPicPr>
          <p:cNvPr id="8" name="Picture 7" descr="NCRAD Kit Request Module">
            <a:extLst>
              <a:ext uri="{FF2B5EF4-FFF2-40B4-BE49-F238E27FC236}">
                <a16:creationId xmlns:a16="http://schemas.microsoft.com/office/drawing/2014/main" id="{7ECF8D05-0D29-4EAB-9DD9-F22EC4B0A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65" y="3328987"/>
            <a:ext cx="3540351" cy="1472454"/>
          </a:xfrm>
          <a:prstGeom prst="rect">
            <a:avLst/>
          </a:prstGeom>
        </p:spPr>
      </p:pic>
      <p:pic>
        <p:nvPicPr>
          <p:cNvPr id="10" name="Picture 9" descr="NCRAD Kit Request Module">
            <a:extLst>
              <a:ext uri="{FF2B5EF4-FFF2-40B4-BE49-F238E27FC236}">
                <a16:creationId xmlns:a16="http://schemas.microsoft.com/office/drawing/2014/main" id="{8D2A9543-9AD8-4B49-B5B3-F08FFDFC5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865" y="4893215"/>
            <a:ext cx="3540351" cy="130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2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8E6426-F390-479C-B6D6-F7DCB9791075}"/>
              </a:ext>
            </a:extLst>
          </p:cNvPr>
          <p:cNvSpPr txBox="1"/>
          <p:nvPr/>
        </p:nvSpPr>
        <p:spPr>
          <a:xfrm>
            <a:off x="1701334" y="2659559"/>
            <a:ext cx="9181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Specimen Labeling Instruction</a:t>
            </a:r>
          </a:p>
        </p:txBody>
      </p:sp>
    </p:spTree>
    <p:extLst>
      <p:ext uri="{BB962C8B-B14F-4D97-AF65-F5344CB8AC3E}">
        <p14:creationId xmlns:p14="http://schemas.microsoft.com/office/powerpoint/2010/main" val="415250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87E1-B0DA-4C1A-8D8A-F6A5030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5563"/>
            <a:ext cx="10058400" cy="1450757"/>
          </a:xfrm>
        </p:spPr>
        <p:txBody>
          <a:bodyPr/>
          <a:lstStyle/>
          <a:p>
            <a:r>
              <a:rPr lang="en-US" dirty="0"/>
              <a:t>Specimen Labeling Instructions:</a:t>
            </a:r>
            <a:br>
              <a:rPr lang="en-US" dirty="0"/>
            </a:br>
            <a:r>
              <a:rPr lang="en-US" sz="3600" dirty="0"/>
              <a:t>Label Type and Placement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10B24F-5C31-463B-B761-FD104D6E3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5337" y="1763368"/>
            <a:ext cx="5377343" cy="15594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Ties all visit samples and packaging together.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Must be placed on: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>
                <a:solidFill>
                  <a:schemeClr val="tx1"/>
                </a:solidFill>
              </a:rPr>
              <a:t>Whole-Blood 10 ml EDTA Tube </a:t>
            </a:r>
            <a:r>
              <a:rPr lang="en-US" sz="1300" dirty="0">
                <a:solidFill>
                  <a:schemeClr val="tx1"/>
                </a:solidFill>
              </a:rPr>
              <a:t>(Purple-Top)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>
                <a:solidFill>
                  <a:schemeClr val="tx1"/>
                </a:solidFill>
              </a:rPr>
              <a:t>Blood Sample and Shipment Notification Form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>
                <a:solidFill>
                  <a:schemeClr val="tx1"/>
                </a:solidFill>
              </a:rPr>
              <a:t>Cryo-Box that houses processed aliquots</a:t>
            </a:r>
          </a:p>
        </p:txBody>
      </p:sp>
      <p:pic>
        <p:nvPicPr>
          <p:cNvPr id="7" name="Picture 6" descr="Kit Number Label">
            <a:extLst>
              <a:ext uri="{FF2B5EF4-FFF2-40B4-BE49-F238E27FC236}">
                <a16:creationId xmlns:a16="http://schemas.microsoft.com/office/drawing/2014/main" id="{A6CA9627-5ED1-491F-B04E-B00C6FEA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13" y="2105959"/>
            <a:ext cx="896190" cy="896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E89F9-55B2-43C9-9511-952AF788F3EA}"/>
              </a:ext>
            </a:extLst>
          </p:cNvPr>
          <p:cNvSpPr txBox="1"/>
          <p:nvPr/>
        </p:nvSpPr>
        <p:spPr>
          <a:xfrm>
            <a:off x="1332505" y="1754139"/>
            <a:ext cx="18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Kit Number Label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5538CE-BF44-4378-8E25-FA05A386527A}"/>
              </a:ext>
            </a:extLst>
          </p:cNvPr>
          <p:cNvSpPr txBox="1"/>
          <p:nvPr/>
        </p:nvSpPr>
        <p:spPr>
          <a:xfrm>
            <a:off x="1269029" y="3344850"/>
            <a:ext cx="204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Participant ID Label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2FC31-5A47-4D67-9E8E-29D193B574C6}"/>
              </a:ext>
            </a:extLst>
          </p:cNvPr>
          <p:cNvSpPr txBox="1"/>
          <p:nvPr/>
        </p:nvSpPr>
        <p:spPr>
          <a:xfrm>
            <a:off x="4459502" y="3478976"/>
            <a:ext cx="5780013" cy="1233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PACT Participant ID written by site and initials of blood processing staff</a:t>
            </a:r>
          </a:p>
          <a:p>
            <a:r>
              <a:rPr lang="en-US" dirty="0"/>
              <a:t>Must be placed on</a:t>
            </a:r>
            <a:r>
              <a:rPr lang="en-US" sz="1700" dirty="0"/>
              <a:t>: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1500" dirty="0"/>
              <a:t>Whole-Blood 10 ml EDTA Tube </a:t>
            </a:r>
            <a:r>
              <a:rPr lang="en-US" sz="1300" dirty="0"/>
              <a:t>(Purple-Top)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C75FFF-04A1-4CDD-BABE-5CD04E510BE1}"/>
              </a:ext>
            </a:extLst>
          </p:cNvPr>
          <p:cNvSpPr txBox="1"/>
          <p:nvPr/>
        </p:nvSpPr>
        <p:spPr>
          <a:xfrm>
            <a:off x="1430784" y="4867106"/>
            <a:ext cx="156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Cryovial  Label</a:t>
            </a:r>
          </a:p>
        </p:txBody>
      </p:sp>
      <p:pic>
        <p:nvPicPr>
          <p:cNvPr id="17" name="Picture 16" descr="Cryovial Label">
            <a:extLst>
              <a:ext uri="{FF2B5EF4-FFF2-40B4-BE49-F238E27FC236}">
                <a16:creationId xmlns:a16="http://schemas.microsoft.com/office/drawing/2014/main" id="{08C0DEE1-BBC2-457B-A4D7-52E57F48C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451" y="5236438"/>
            <a:ext cx="883997" cy="9266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95219E-708C-4AD6-8744-B46848875348}"/>
              </a:ext>
            </a:extLst>
          </p:cNvPr>
          <p:cNvSpPr txBox="1"/>
          <p:nvPr/>
        </p:nvSpPr>
        <p:spPr>
          <a:xfrm>
            <a:off x="4446223" y="4934339"/>
            <a:ext cx="5880624" cy="13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Contains Specimen Number, Specimen Type, and Kit Number.</a:t>
            </a:r>
          </a:p>
          <a:p>
            <a:r>
              <a:rPr lang="en-US" dirty="0"/>
              <a:t>Must be placed on corresponding specimen type: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1500" dirty="0"/>
              <a:t> Cryovials 2 ml for aliquoted Plasma </a:t>
            </a:r>
            <a:r>
              <a:rPr lang="en-US" sz="1300" dirty="0"/>
              <a:t>(Purple-Top)  </a:t>
            </a:r>
            <a:r>
              <a:rPr lang="en-US" sz="1500" b="1" dirty="0"/>
              <a:t>OR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1500" dirty="0"/>
              <a:t>Cryovials 2 ml for aliquoted Buffy Coat </a:t>
            </a:r>
            <a:r>
              <a:rPr lang="en-US" sz="1300" dirty="0"/>
              <a:t>(Clear-Top)</a:t>
            </a:r>
          </a:p>
        </p:txBody>
      </p:sp>
      <p:pic>
        <p:nvPicPr>
          <p:cNvPr id="6" name="Picture 5" descr="Cryovial label">
            <a:extLst>
              <a:ext uri="{FF2B5EF4-FFF2-40B4-BE49-F238E27FC236}">
                <a16:creationId xmlns:a16="http://schemas.microsoft.com/office/drawing/2014/main" id="{83809DEB-E908-4B1A-BEAD-D4A119C3F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440" y="5239185"/>
            <a:ext cx="895350" cy="9239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F17444-B7A9-450C-A8A3-75DA0D337511}"/>
              </a:ext>
            </a:extLst>
          </p:cNvPr>
          <p:cNvCxnSpPr>
            <a:cxnSpLocks/>
          </p:cNvCxnSpPr>
          <p:nvPr/>
        </p:nvCxnSpPr>
        <p:spPr>
          <a:xfrm flipV="1">
            <a:off x="1250451" y="3338714"/>
            <a:ext cx="9076397" cy="1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1E9D15-D7CE-4327-80F2-19486D40F37F}"/>
              </a:ext>
            </a:extLst>
          </p:cNvPr>
          <p:cNvCxnSpPr>
            <a:cxnSpLocks/>
          </p:cNvCxnSpPr>
          <p:nvPr/>
        </p:nvCxnSpPr>
        <p:spPr>
          <a:xfrm flipV="1">
            <a:off x="1250450" y="4825022"/>
            <a:ext cx="9076397" cy="1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articipant ID Label">
            <a:extLst>
              <a:ext uri="{FF2B5EF4-FFF2-40B4-BE49-F238E27FC236}">
                <a16:creationId xmlns:a16="http://schemas.microsoft.com/office/drawing/2014/main" id="{51116A3D-C103-8A30-438B-3CBE92BCF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449" y="3743994"/>
            <a:ext cx="914400" cy="915035"/>
          </a:xfrm>
          <a:prstGeom prst="rect">
            <a:avLst/>
          </a:prstGeom>
          <a:ln w="127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84771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D67C-0AAD-4D98-8604-90810190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Labeling Instruction:</a:t>
            </a:r>
            <a:br>
              <a:rPr lang="en-US" dirty="0"/>
            </a:br>
            <a:r>
              <a:rPr lang="en-US" sz="3600" dirty="0"/>
              <a:t>Label Placement 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2D48-3103-4366-950F-545D6C86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471" y="1816448"/>
            <a:ext cx="4879529" cy="4374627"/>
          </a:xfrm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Write participant ID and initials with fine-point marker prior to label placement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Place </a:t>
            </a:r>
            <a:r>
              <a:rPr lang="en-US" b="1" dirty="0"/>
              <a:t>all</a:t>
            </a:r>
            <a:r>
              <a:rPr lang="en-US" dirty="0"/>
              <a:t> labels on Whole-Blood EDTA 10 ml tube and Cryovial 2 ml </a:t>
            </a:r>
            <a:r>
              <a:rPr lang="en-US" b="1" dirty="0"/>
              <a:t>before </a:t>
            </a:r>
            <a:r>
              <a:rPr lang="en-US" dirty="0"/>
              <a:t>blood collection, processing, or freezing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Label collection tubes and cryovials for </a:t>
            </a:r>
            <a:r>
              <a:rPr lang="en-US" b="1" dirty="0"/>
              <a:t>one subject at a time </a:t>
            </a:r>
            <a:r>
              <a:rPr lang="en-US" dirty="0"/>
              <a:t>in order to avoid mix ups.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Wrap labels </a:t>
            </a:r>
            <a:r>
              <a:rPr lang="en-US" b="1" dirty="0"/>
              <a:t>horizontally</a:t>
            </a:r>
            <a:r>
              <a:rPr lang="en-US" dirty="0"/>
              <a:t> and adhere </a:t>
            </a:r>
            <a:r>
              <a:rPr lang="en-US" b="1" dirty="0"/>
              <a:t>completely</a:t>
            </a:r>
            <a:r>
              <a:rPr lang="en-US" dirty="0"/>
              <a:t> to all tubes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 descr="Diagram comparing correct cryovial labeling versus incorrect labeling.">
            <a:extLst>
              <a:ext uri="{FF2B5EF4-FFF2-40B4-BE49-F238E27FC236}">
                <a16:creationId xmlns:a16="http://schemas.microsoft.com/office/drawing/2014/main" id="{FB4D0D2B-2747-4200-9C44-8D09CAE87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316" y="3381303"/>
            <a:ext cx="1982364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8A9B072D-C49C-4B8C-B3E2-575F25CEFA7F}"/>
              </a:ext>
            </a:extLst>
          </p:cNvPr>
          <p:cNvSpPr txBox="1"/>
          <p:nvPr/>
        </p:nvSpPr>
        <p:spPr>
          <a:xfrm>
            <a:off x="6583057" y="1972268"/>
            <a:ext cx="1881436" cy="51087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 Tube Labeling</a:t>
            </a:r>
            <a:endParaRPr lang="en-US" sz="1000" dirty="0">
              <a:solidFill>
                <a:schemeClr val="accent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FD371A1-1E97-4891-9905-44531E18AEF6}"/>
              </a:ext>
            </a:extLst>
          </p:cNvPr>
          <p:cNvSpPr txBox="1"/>
          <p:nvPr/>
        </p:nvSpPr>
        <p:spPr>
          <a:xfrm>
            <a:off x="9173316" y="1972071"/>
            <a:ext cx="1982364" cy="51087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Cryovial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Labeling</a:t>
            </a:r>
            <a:endParaRPr lang="en-US" sz="1000" dirty="0">
              <a:solidFill>
                <a:schemeClr val="accent4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 descr="Diagram comparing correct collection tube labeling versus incorrect labeling.">
            <a:extLst>
              <a:ext uri="{FF2B5EF4-FFF2-40B4-BE49-F238E27FC236}">
                <a16:creationId xmlns:a16="http://schemas.microsoft.com/office/drawing/2014/main" id="{3826F423-667B-0753-F9FD-8C03851F1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989" y="2846306"/>
            <a:ext cx="1424555" cy="20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5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D523-D7A9-40BC-98E9-844B4E525E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68525"/>
            <a:ext cx="10528300" cy="1260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Specimen Collection and Processing</a:t>
            </a:r>
          </a:p>
        </p:txBody>
      </p:sp>
    </p:spTree>
    <p:extLst>
      <p:ext uri="{BB962C8B-B14F-4D97-AF65-F5344CB8AC3E}">
        <p14:creationId xmlns:p14="http://schemas.microsoft.com/office/powerpoint/2010/main" val="3819078178"/>
      </p:ext>
    </p:extLst>
  </p:cSld>
  <p:clrMapOvr>
    <a:masterClrMapping/>
  </p:clrMapOvr>
</p:sld>
</file>

<file path=ppt/theme/theme1.xml><?xml version="1.0" encoding="utf-8"?>
<a:theme xmlns:a="http://schemas.openxmlformats.org/drawingml/2006/main" name="New NCRAD Powerpoint Theme">
  <a:themeElements>
    <a:clrScheme name="New NCRAD">
      <a:dk1>
        <a:srgbClr val="006298"/>
      </a:dk1>
      <a:lt1>
        <a:srgbClr val="F8F9FA"/>
      </a:lt1>
      <a:dk2>
        <a:srgbClr val="4D5A69"/>
      </a:dk2>
      <a:lt2>
        <a:srgbClr val="F9F9F0"/>
      </a:lt2>
      <a:accent1>
        <a:srgbClr val="00843D"/>
      </a:accent1>
      <a:accent2>
        <a:srgbClr val="C6ECF6"/>
      </a:accent2>
      <a:accent3>
        <a:srgbClr val="A7D094"/>
      </a:accent3>
      <a:accent4>
        <a:srgbClr val="F8F9FA"/>
      </a:accent4>
      <a:accent5>
        <a:srgbClr val="F9F9F0"/>
      </a:accent5>
      <a:accent6>
        <a:srgbClr val="000000"/>
      </a:accent6>
      <a:hlink>
        <a:srgbClr val="006298"/>
      </a:hlink>
      <a:folHlink>
        <a:srgbClr val="0084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NCRAD Powerpoint Theme" id="{3512A2AA-DFF6-4F07-A400-705E1CC00276}" vid="{653F14E9-71C5-4FA7-B5F7-DC68CA300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NCRAD Powerpoint Theme</Template>
  <TotalTime>7143</TotalTime>
  <Words>1717</Words>
  <Application>Microsoft Office PowerPoint</Application>
  <PresentationFormat>Widescreen</PresentationFormat>
  <Paragraphs>221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Georgia</vt:lpstr>
      <vt:lpstr>Segoe UI</vt:lpstr>
      <vt:lpstr>Verdana</vt:lpstr>
      <vt:lpstr>Wingdings</vt:lpstr>
      <vt:lpstr>New NCRAD Powerpoint Theme</vt:lpstr>
      <vt:lpstr>Preventing Alzheimer’s Disease with Cognitive Training:  The PACT Trial</vt:lpstr>
      <vt:lpstr>Training Overview</vt:lpstr>
      <vt:lpstr>PACT Specimen Collection</vt:lpstr>
      <vt:lpstr>Kit Request Module</vt:lpstr>
      <vt:lpstr>Kit Request Module Instruction</vt:lpstr>
      <vt:lpstr>PowerPoint Presentation</vt:lpstr>
      <vt:lpstr>Specimen Labeling Instructions: Label Type and Placement</vt:lpstr>
      <vt:lpstr>Specimen Labeling Instruction: Label Placement Details</vt:lpstr>
      <vt:lpstr>Specimen Collection and Processing</vt:lpstr>
      <vt:lpstr>Specimen Collection and Processing: Specimen Tube Types</vt:lpstr>
      <vt:lpstr>Specimen Collection and Processing: Blood Collection and Specimen Processing</vt:lpstr>
      <vt:lpstr>Specimen Collection and Processing: Plasma Collection</vt:lpstr>
      <vt:lpstr>Specimen Collection and Processing: Buffy Coat Collection</vt:lpstr>
      <vt:lpstr>PowerPoint Presentation</vt:lpstr>
      <vt:lpstr>Frozen Shipment Packaging</vt:lpstr>
      <vt:lpstr>Frozen Shipment Tutorial</vt:lpstr>
      <vt:lpstr>Specimen Packaging and Shipment: Frozen Specimen Packaging </vt:lpstr>
      <vt:lpstr>Specimen Packaging and Shipment: Frozen Specimen Packaging</vt:lpstr>
      <vt:lpstr>Blood Sample and Shipment Notification Form</vt:lpstr>
      <vt:lpstr>Specimen Packaging and Shipment: Cardboard Package Labeling</vt:lpstr>
      <vt:lpstr>PowerPoint Presentation</vt:lpstr>
      <vt:lpstr>Navigating UPS ShipExec Tutorial </vt:lpstr>
      <vt:lpstr>UPS ShipExecTM Thin Client Website</vt:lpstr>
      <vt:lpstr>Creating Airbills &amp; Scheduling Pick Ups: Finding your Contact Information</vt:lpstr>
      <vt:lpstr>PowerPoint Presentation</vt:lpstr>
      <vt:lpstr>PowerPoint Presentation</vt:lpstr>
      <vt:lpstr>Creating Airbills &amp; Scheduling Pick Ups: Scheduling Pickup Request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Alzheimer’s Disease with Cognitive Training:  The PACT Trial</dc:title>
  <dc:creator>Delaney, Erin Lindsey</dc:creator>
  <cp:lastModifiedBy>Delaney, Erin Lindsey</cp:lastModifiedBy>
  <cp:revision>45</cp:revision>
  <dcterms:created xsi:type="dcterms:W3CDTF">2022-11-21T13:51:55Z</dcterms:created>
  <dcterms:modified xsi:type="dcterms:W3CDTF">2024-04-11T15:38:21Z</dcterms:modified>
</cp:coreProperties>
</file>